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0"/>
  </p:notesMasterIdLst>
  <p:sldIdLst>
    <p:sldId id="1374" r:id="rId3"/>
    <p:sldId id="1370" r:id="rId4"/>
    <p:sldId id="269" r:id="rId5"/>
    <p:sldId id="1371" r:id="rId6"/>
    <p:sldId id="1372" r:id="rId7"/>
    <p:sldId id="1373" r:id="rId8"/>
    <p:sldId id="1375" r:id="rId9"/>
  </p:sldIdLst>
  <p:sldSz cx="12192000" cy="6858000"/>
  <p:notesSz cx="6858000" cy="9144000"/>
  <p:embeddedFontLst>
    <p:embeddedFont>
      <p:font typeface="Montserrat" panose="00000500000000000000" pitchFamily="2" charset="0"/>
      <p:regular r:id="rId11"/>
      <p:bold r:id="rId12"/>
      <p:italic r:id="rId13"/>
      <p:boldItalic r:id="rId14"/>
    </p:embeddedFont>
    <p:embeddedFont>
      <p:font typeface="Raleway" pitchFamily="2" charset="0"/>
      <p:regular r:id="rId15"/>
      <p:bold r:id="rId16"/>
      <p:italic r:id="rId17"/>
      <p:boldItalic r:id="rId18"/>
    </p:embeddedFont>
  </p:embeddedFontLst>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ACA2F-98E9-DE46-1561-7391B503AC0C}" name="Alexander Illig" initials="AI" userId="S::illig@sesam-biotech.com::9b292a61-aa63-42a8-843b-968fa0968005" providerId="AD"/>
  <p188:author id="{4617A6EC-7CAC-CE7E-B3D6-85A51AA89DFA}" name="Daniela Paula Herrera Toro" initials="DT" userId="S::herrera@sesam-biotech.com::4c3b374b-2c39-4de5-94fb-7bb25796b7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288A2"/>
    <a:srgbClr val="79655A"/>
    <a:srgbClr val="B19F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67" autoAdjust="0"/>
  </p:normalViewPr>
  <p:slideViewPr>
    <p:cSldViewPr snapToGrid="0">
      <p:cViewPr>
        <p:scale>
          <a:sx n="75" d="100"/>
          <a:sy n="75" d="100"/>
        </p:scale>
        <p:origin x="119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2B40-3400-49F1-848C-7B8B7782AD42}" type="datetimeFigureOut">
              <a:rPr lang="en-DE" smtClean="0"/>
              <a:t>04/01/2025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0EEAD-6440-4CB3-9929-EECECE0DAE08}" type="slidenum">
              <a:rPr lang="en-DE" smtClean="0"/>
              <a:t>‹Nr.›</a:t>
            </a:fld>
            <a:endParaRPr lang="en-DE"/>
          </a:p>
        </p:txBody>
      </p:sp>
    </p:spTree>
    <p:extLst>
      <p:ext uri="{BB962C8B-B14F-4D97-AF65-F5344CB8AC3E}">
        <p14:creationId xmlns:p14="http://schemas.microsoft.com/office/powerpoint/2010/main" val="399234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C0DEC-A388-443C-158C-093135277E3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754E9E-40EA-7406-5F7B-26D90A30AE8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950487A-C2DF-8D1D-5CEF-78391407FBAD}"/>
              </a:ext>
            </a:extLst>
          </p:cNvPr>
          <p:cNvSpPr>
            <a:spLocks noGrp="1"/>
          </p:cNvSpPr>
          <p:nvPr>
            <p:ph type="body" idx="1"/>
          </p:nvPr>
        </p:nvSpPr>
        <p:spPr/>
        <p:txBody>
          <a:bodyPr/>
          <a:lstStyle/>
          <a:p>
            <a:pPr>
              <a:buNone/>
            </a:pPr>
            <a:r>
              <a:rPr lang="en-US" b="1" dirty="0"/>
              <a:t>Welcome to The Materials Lab Incubator!</a:t>
            </a:r>
            <a:endParaRPr lang="en-US" dirty="0"/>
          </a:p>
          <a:p>
            <a:endParaRPr lang="de-DE" dirty="0"/>
          </a:p>
        </p:txBody>
      </p:sp>
      <p:sp>
        <p:nvSpPr>
          <p:cNvPr id="4" name="Foliennummernplatzhalter 3">
            <a:extLst>
              <a:ext uri="{FF2B5EF4-FFF2-40B4-BE49-F238E27FC236}">
                <a16:creationId xmlns:a16="http://schemas.microsoft.com/office/drawing/2014/main" id="{E3771183-A496-7EC9-717E-125FC50AF8D4}"/>
              </a:ext>
            </a:extLst>
          </p:cNvPr>
          <p:cNvSpPr>
            <a:spLocks noGrp="1"/>
          </p:cNvSpPr>
          <p:nvPr>
            <p:ph type="sldNum" sz="quarter" idx="5"/>
          </p:nvPr>
        </p:nvSpPr>
        <p:spPr/>
        <p:txBody>
          <a:bodyPr/>
          <a:lstStyle/>
          <a:p>
            <a:fld id="{C710EEAD-6440-4CB3-9929-EECECE0DAE08}" type="slidenum">
              <a:rPr lang="en-DE" smtClean="0"/>
              <a:t>1</a:t>
            </a:fld>
            <a:endParaRPr lang="en-DE"/>
          </a:p>
        </p:txBody>
      </p:sp>
    </p:spTree>
    <p:extLst>
      <p:ext uri="{BB962C8B-B14F-4D97-AF65-F5344CB8AC3E}">
        <p14:creationId xmlns:p14="http://schemas.microsoft.com/office/powerpoint/2010/main" val="285001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en-US" b="1" dirty="0"/>
              <a:t>Welcome to The Materials Lab Incubator!</a:t>
            </a:r>
            <a:endParaRPr lang="en-US" dirty="0"/>
          </a:p>
          <a:p>
            <a:r>
              <a:rPr lang="en-US" dirty="0"/>
              <a:t>This first slide is your initial introduction. It gives us a quick overview of your project and, importantly, the passion that drives you. Keep it concise and capture our interest! Remember: Many of our reviewers may not be experts in </a:t>
            </a:r>
            <a:r>
              <a:rPr lang="en-US" i="1" dirty="0"/>
              <a:t>your specific</a:t>
            </a:r>
            <a:r>
              <a:rPr lang="en-US" dirty="0"/>
              <a:t> field – so please formulate your points clearly and understandably.</a:t>
            </a:r>
          </a:p>
          <a:p>
            <a:pPr>
              <a:buNone/>
            </a:pPr>
            <a:endParaRPr lang="en-US" b="1" dirty="0"/>
          </a:p>
          <a:p>
            <a:pPr>
              <a:buNone/>
            </a:pPr>
            <a:r>
              <a:rPr lang="en-US" b="1" dirty="0"/>
              <a:t>Purpose of this Chapter:</a:t>
            </a:r>
            <a:endParaRPr lang="en-US" dirty="0"/>
          </a:p>
          <a:p>
            <a:pPr>
              <a:buNone/>
            </a:pPr>
            <a:r>
              <a:rPr lang="en-US" dirty="0"/>
              <a:t>This first slide is your crucial "elevator pitch" on paper. Its purpose is twofold:</a:t>
            </a:r>
          </a:p>
          <a:p>
            <a:pPr marL="228600" indent="-228600">
              <a:buFont typeface="+mj-lt"/>
              <a:buAutoNum type="arabicPeriod"/>
            </a:pPr>
            <a:r>
              <a:rPr lang="en-US" dirty="0"/>
              <a:t>To immediately convey your team's genuine </a:t>
            </a:r>
            <a:r>
              <a:rPr lang="en-US" b="1" dirty="0"/>
              <a:t>passion and motivation</a:t>
            </a:r>
            <a:r>
              <a:rPr lang="en-US" dirty="0"/>
              <a:t> specifically for your idea.</a:t>
            </a:r>
          </a:p>
          <a:p>
            <a:pPr marL="228600" indent="-228600">
              <a:buFont typeface="+mj-lt"/>
              <a:buAutoNum type="arabicPeriod"/>
            </a:pPr>
            <a:r>
              <a:rPr lang="en-US" dirty="0"/>
              <a:t>To provide a concise, high-level </a:t>
            </a:r>
            <a:r>
              <a:rPr lang="en-US" b="1" dirty="0"/>
              <a:t>overview (Executive Summary)</a:t>
            </a:r>
            <a:r>
              <a:rPr lang="en-US" dirty="0"/>
              <a:t> of the entire project, touching upon the core idea, team, and market potential.</a:t>
            </a:r>
          </a:p>
          <a:p>
            <a:pPr>
              <a:buNone/>
            </a:pPr>
            <a:r>
              <a:rPr lang="en-US" dirty="0"/>
              <a:t>Think of it as the 'cover letter' for your application, designed to capture the reviewers' interest right from the start and make them eager to learn more. It sets the stage and the tone for the rest of your pitch deck.</a:t>
            </a:r>
          </a:p>
          <a:p>
            <a:pPr>
              <a:buFont typeface="Arial" panose="020B0604020202020204" pitchFamily="34" charset="0"/>
              <a:buNone/>
            </a:pPr>
            <a:endParaRPr lang="en-US" b="1" dirty="0"/>
          </a:p>
          <a:p>
            <a:pPr>
              <a:buFont typeface="Arial" panose="020B0604020202020204" pitchFamily="34" charset="0"/>
              <a:buNone/>
            </a:pPr>
            <a:r>
              <a:rPr lang="en-US" b="1" dirty="0"/>
              <a:t>Purpose of “Our Driving Force &amp; Passion”:</a:t>
            </a:r>
            <a:r>
              <a:rPr lang="en-US" dirty="0"/>
              <a:t> This section focuses entirely on the </a:t>
            </a:r>
            <a:r>
              <a:rPr lang="en-US" b="1" dirty="0"/>
              <a:t>'Why'</a:t>
            </a:r>
            <a:r>
              <a:rPr lang="en-US" dirty="0"/>
              <a:t> behind your project. Why are </a:t>
            </a:r>
            <a:r>
              <a:rPr lang="en-US" i="1" dirty="0"/>
              <a:t>you</a:t>
            </a:r>
            <a:r>
              <a:rPr lang="en-US" dirty="0"/>
              <a:t> and your team so committed to </a:t>
            </a:r>
            <a:r>
              <a:rPr lang="en-US" i="1" dirty="0"/>
              <a:t>this specific idea</a:t>
            </a:r>
            <a:r>
              <a:rPr lang="en-US" dirty="0"/>
              <a:t>? What problem or opportunity truly drives you? It's about showcasing your intrinsic motivation, your connection to the topic, and the underlying vision that fuels your dedication. Especially for early-stage projects, the team's unwavering drive is a critical indicator of potential resilience and success.</a:t>
            </a:r>
          </a:p>
          <a:p>
            <a:pPr lvl="1" eaLnBrk="0" fontAlgn="base" hangingPunct="0">
              <a:spcBef>
                <a:spcPct val="0"/>
              </a:spcBef>
              <a:spcAft>
                <a:spcPct val="0"/>
              </a:spcAft>
            </a:pPr>
            <a:r>
              <a:rPr kumimoji="0" lang="de-DE" altLang="de-DE" b="1" i="0" u="none" strike="noStrike" cap="none" normalizeH="0" baseline="0" dirty="0">
                <a:ln>
                  <a:noFill/>
                </a:ln>
                <a:solidFill>
                  <a:schemeClr val="tx1"/>
                </a:solidFill>
                <a:effectLst/>
                <a:latin typeface="Arial" panose="020B0604020202020204" pitchFamily="34" charset="0"/>
              </a:rPr>
              <a:t>Guiding Questions </a:t>
            </a:r>
            <a:r>
              <a:rPr kumimoji="0" lang="de-DE" altLang="de-DE" b="1" i="0" u="none" strike="noStrike" cap="none" normalizeH="0" baseline="0" dirty="0" err="1">
                <a:ln>
                  <a:noFill/>
                </a:ln>
                <a:solidFill>
                  <a:schemeClr val="tx1"/>
                </a:solidFill>
                <a:effectLst/>
                <a:latin typeface="Arial" panose="020B0604020202020204" pitchFamily="34" charset="0"/>
              </a:rPr>
              <a:t>for</a:t>
            </a:r>
            <a:r>
              <a:rPr kumimoji="0" lang="de-DE" altLang="de-DE" b="1" i="0" u="none" strike="noStrike" cap="none" normalizeH="0" baseline="0" dirty="0">
                <a:ln>
                  <a:noFill/>
                </a:ln>
                <a:solidFill>
                  <a:schemeClr val="tx1"/>
                </a:solidFill>
                <a:effectLst/>
                <a:latin typeface="Arial" panose="020B0604020202020204" pitchFamily="34" charset="0"/>
              </a:rPr>
              <a:t> </a:t>
            </a:r>
            <a:r>
              <a:rPr kumimoji="0" lang="de-DE" altLang="de-DE" b="1" i="0" u="none" strike="noStrike" cap="none" normalizeH="0" baseline="0" dirty="0" err="1">
                <a:ln>
                  <a:noFill/>
                </a:ln>
                <a:solidFill>
                  <a:schemeClr val="tx1"/>
                </a:solidFill>
                <a:effectLst/>
                <a:latin typeface="Arial" panose="020B0604020202020204" pitchFamily="34" charset="0"/>
              </a:rPr>
              <a:t>You</a:t>
            </a:r>
            <a:r>
              <a:rPr kumimoji="0" lang="de-DE" altLang="de-DE" b="1" i="0" u="none" strike="noStrike" cap="none" normalizeH="0" baseline="0" dirty="0">
                <a:ln>
                  <a:noFill/>
                </a:ln>
                <a:solidFill>
                  <a:schemeClr val="tx1"/>
                </a:solidFill>
                <a:effectLst/>
                <a:latin typeface="Arial" panose="020B0604020202020204" pitchFamily="34" charset="0"/>
              </a:rPr>
              <a:t>: </a:t>
            </a:r>
          </a:p>
          <a:p>
            <a:pPr marL="628650" lvl="1" indent="-171450" eaLnBrk="0" fontAlgn="base" hangingPunct="0">
              <a:spcBef>
                <a:spcPct val="0"/>
              </a:spcBef>
              <a:spcAft>
                <a:spcPct val="0"/>
              </a:spcAft>
              <a:buFont typeface="Arial" panose="020B0604020202020204" pitchFamily="34" charset="0"/>
              <a:buChar char="•"/>
            </a:pPr>
            <a:r>
              <a:rPr kumimoji="0" lang="de-DE" altLang="de-DE" b="0" i="0" u="none" strike="noStrike" cap="none" normalizeH="0" baseline="0" dirty="0" err="1">
                <a:ln>
                  <a:noFill/>
                </a:ln>
                <a:solidFill>
                  <a:schemeClr val="tx1"/>
                </a:solidFill>
                <a:effectLst/>
                <a:latin typeface="Arial" panose="020B0604020202020204" pitchFamily="34" charset="0"/>
              </a:rPr>
              <a:t>Why</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are</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you</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applying</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specifically</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to</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1" u="none" strike="noStrike" cap="none" normalizeH="0" baseline="0" dirty="0" err="1">
                <a:ln>
                  <a:noFill/>
                </a:ln>
                <a:solidFill>
                  <a:schemeClr val="tx1"/>
                </a:solidFill>
                <a:effectLst/>
                <a:latin typeface="Arial" panose="020B0604020202020204" pitchFamily="34" charset="0"/>
              </a:rPr>
              <a:t>us</a:t>
            </a:r>
            <a:r>
              <a:rPr kumimoji="0" lang="de-DE" altLang="de-DE" b="0" i="0" u="none" strike="noStrike" cap="none" normalizeH="0" baseline="0" dirty="0">
                <a:ln>
                  <a:noFill/>
                </a:ln>
                <a:solidFill>
                  <a:schemeClr val="tx1"/>
                </a:solidFill>
                <a:effectLst/>
                <a:latin typeface="Arial" panose="020B0604020202020204" pitchFamily="34" charset="0"/>
              </a:rPr>
              <a:t>, The Materials Lab </a:t>
            </a:r>
            <a:r>
              <a:rPr kumimoji="0" lang="de-DE" altLang="de-DE" b="0" i="0" u="none" strike="noStrike" cap="none" normalizeH="0" baseline="0" dirty="0" err="1">
                <a:ln>
                  <a:noFill/>
                </a:ln>
                <a:solidFill>
                  <a:schemeClr val="tx1"/>
                </a:solidFill>
                <a:effectLst/>
                <a:latin typeface="Arial" panose="020B0604020202020204" pitchFamily="34" charset="0"/>
              </a:rPr>
              <a:t>Incubator</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What</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excites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you</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about</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our</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focus</a:t>
            </a:r>
            <a:r>
              <a:rPr kumimoji="0" lang="de-DE" altLang="de-DE" b="0" i="0" u="none" strike="noStrike" cap="none" normalizeH="0" baseline="0" dirty="0">
                <a:ln>
                  <a:noFill/>
                </a:ln>
                <a:solidFill>
                  <a:schemeClr val="tx1"/>
                </a:solidFill>
                <a:effectLst/>
                <a:latin typeface="Arial" panose="020B0604020202020204" pitchFamily="34" charset="0"/>
              </a:rPr>
              <a:t> on </a:t>
            </a:r>
            <a:r>
              <a:rPr kumimoji="0" lang="de-DE" altLang="de-DE" b="0" i="0" u="none" strike="noStrike" cap="none" normalizeH="0" baseline="0" dirty="0" err="1">
                <a:ln>
                  <a:noFill/>
                </a:ln>
                <a:solidFill>
                  <a:schemeClr val="tx1"/>
                </a:solidFill>
                <a:effectLst/>
                <a:latin typeface="Arial" panose="020B0604020202020204" pitchFamily="34" charset="0"/>
              </a:rPr>
              <a:t>materials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innovation</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or</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our</a:t>
            </a:r>
            <a:r>
              <a:rPr kumimoji="0" lang="de-DE" altLang="de-DE" b="0" i="0" u="none" strike="noStrike" cap="none" normalizeH="0" baseline="0" dirty="0">
                <a:ln>
                  <a:noFill/>
                </a:ln>
                <a:solidFill>
                  <a:schemeClr val="tx1"/>
                </a:solidFill>
                <a:effectLst/>
                <a:latin typeface="Arial" panose="020B0604020202020204" pitchFamily="34" charset="0"/>
              </a:rPr>
              <a:t> network? </a:t>
            </a:r>
          </a:p>
          <a:p>
            <a:pPr marL="628650" lvl="1" indent="-171450" eaLnBrk="0" fontAlgn="base" hangingPunct="0">
              <a:spcBef>
                <a:spcPct val="0"/>
              </a:spcBef>
              <a:spcAft>
                <a:spcPct val="0"/>
              </a:spcAft>
              <a:buFont typeface="Arial" panose="020B0604020202020204" pitchFamily="34" charset="0"/>
              <a:buChar char="•"/>
            </a:pPr>
            <a:r>
              <a:rPr kumimoji="0" lang="de-DE" altLang="de-DE" b="0" i="0" u="none" strike="noStrike" cap="none" normalizeH="0" baseline="0" dirty="0" err="1">
                <a:ln>
                  <a:noFill/>
                </a:ln>
                <a:solidFill>
                  <a:schemeClr val="tx1"/>
                </a:solidFill>
                <a:effectLst/>
                <a:latin typeface="Arial" panose="020B0604020202020204" pitchFamily="34" charset="0"/>
              </a:rPr>
              <a:t>What</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specific</a:t>
            </a:r>
            <a:r>
              <a:rPr kumimoji="0" lang="de-DE" altLang="de-DE" b="0" i="0" u="none" strike="noStrike" cap="none" normalizeH="0" baseline="0" dirty="0">
                <a:ln>
                  <a:noFill/>
                </a:ln>
                <a:solidFill>
                  <a:schemeClr val="tx1"/>
                </a:solidFill>
                <a:effectLst/>
                <a:latin typeface="Arial" panose="020B0604020202020204" pitchFamily="34" charset="0"/>
              </a:rPr>
              <a:t> support (e.g., lab </a:t>
            </a:r>
            <a:r>
              <a:rPr kumimoji="0" lang="de-DE" altLang="de-DE" b="0" i="0" u="none" strike="noStrike" cap="none" normalizeH="0" baseline="0" dirty="0" err="1">
                <a:ln>
                  <a:noFill/>
                </a:ln>
                <a:solidFill>
                  <a:schemeClr val="tx1"/>
                </a:solidFill>
                <a:effectLst/>
                <a:latin typeface="Arial" panose="020B0604020202020204" pitchFamily="34" charset="0"/>
              </a:rPr>
              <a:t>access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specialized</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mentoring</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industry</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partner</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access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prototyping</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assistance</a:t>
            </a:r>
            <a:r>
              <a:rPr kumimoji="0" lang="de-DE" altLang="de-DE" b="0" i="0" u="none" strike="noStrike" cap="none" normalizeH="0" baseline="0" dirty="0">
                <a:ln>
                  <a:noFill/>
                </a:ln>
                <a:solidFill>
                  <a:schemeClr val="tx1"/>
                </a:solidFill>
                <a:effectLst/>
                <a:latin typeface="Arial" panose="020B0604020202020204" pitchFamily="34" charset="0"/>
              </a:rPr>
              <a:t>) do </a:t>
            </a:r>
            <a:r>
              <a:rPr kumimoji="0" lang="de-DE" altLang="de-DE" b="0" i="0" u="none" strike="noStrike" cap="none" normalizeH="0" baseline="0" dirty="0" err="1">
                <a:ln>
                  <a:noFill/>
                </a:ln>
                <a:solidFill>
                  <a:schemeClr val="tx1"/>
                </a:solidFill>
                <a:effectLst/>
                <a:latin typeface="Arial" panose="020B0604020202020204" pitchFamily="34" charset="0"/>
              </a:rPr>
              <a:t>you</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hope</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to</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gain</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1" u="none" strike="noStrike" cap="none" normalizeH="0" baseline="0" dirty="0" err="1">
                <a:ln>
                  <a:noFill/>
                </a:ln>
                <a:solidFill>
                  <a:schemeClr val="tx1"/>
                </a:solidFill>
                <a:effectLst/>
                <a:latin typeface="Arial" panose="020B0604020202020204" pitchFamily="34" charset="0"/>
              </a:rPr>
              <a:t>precisely</a:t>
            </a:r>
            <a:r>
              <a:rPr kumimoji="0" lang="de-DE" altLang="de-DE" b="0" i="1" u="none" strike="noStrike" cap="none" normalizeH="0" baseline="0" dirty="0">
                <a:ln>
                  <a:noFill/>
                </a:ln>
                <a:solidFill>
                  <a:schemeClr val="tx1"/>
                </a:solidFill>
                <a:effectLst/>
                <a:latin typeface="Arial" panose="020B0604020202020204" pitchFamily="34" charset="0"/>
              </a:rPr>
              <a:t> </a:t>
            </a:r>
            <a:r>
              <a:rPr kumimoji="0" lang="de-DE" altLang="de-DE" b="0" i="1" u="none" strike="noStrike" cap="none" normalizeH="0" baseline="0" dirty="0" err="1">
                <a:ln>
                  <a:noFill/>
                </a:ln>
                <a:solidFill>
                  <a:schemeClr val="tx1"/>
                </a:solidFill>
                <a:effectLst/>
                <a:latin typeface="Arial" panose="020B0604020202020204" pitchFamily="34" charset="0"/>
              </a:rPr>
              <a:t>from</a:t>
            </a:r>
            <a:r>
              <a:rPr kumimoji="0" lang="de-DE" altLang="de-DE" b="0" i="1" u="none" strike="noStrike" cap="none" normalizeH="0" baseline="0" dirty="0">
                <a:ln>
                  <a:noFill/>
                </a:ln>
                <a:solidFill>
                  <a:schemeClr val="tx1"/>
                </a:solidFill>
                <a:effectLst/>
                <a:latin typeface="Arial" panose="020B0604020202020204" pitchFamily="34" charset="0"/>
              </a:rPr>
              <a:t> </a:t>
            </a:r>
            <a:r>
              <a:rPr kumimoji="0" lang="de-DE" altLang="de-DE" b="0" i="1" u="none" strike="noStrike" cap="none" normalizeH="0" baseline="0" dirty="0" err="1">
                <a:ln>
                  <a:noFill/>
                </a:ln>
                <a:solidFill>
                  <a:schemeClr val="tx1"/>
                </a:solidFill>
                <a:effectLst/>
                <a:latin typeface="Arial" panose="020B0604020202020204" pitchFamily="34" charset="0"/>
              </a:rPr>
              <a:t>this</a:t>
            </a:r>
            <a:r>
              <a:rPr kumimoji="0" lang="de-DE" altLang="de-DE" b="0" i="1" u="none" strike="noStrike" cap="none" normalizeH="0" baseline="0" dirty="0">
                <a:ln>
                  <a:noFill/>
                </a:ln>
                <a:solidFill>
                  <a:schemeClr val="tx1"/>
                </a:solidFill>
                <a:effectLst/>
                <a:latin typeface="Arial" panose="020B0604020202020204" pitchFamily="34" charset="0"/>
              </a:rPr>
              <a:t> </a:t>
            </a:r>
            <a:r>
              <a:rPr kumimoji="0" lang="de-DE" altLang="de-DE" b="0" i="1" u="none" strike="noStrike" cap="none" normalizeH="0" baseline="0" dirty="0" err="1">
                <a:ln>
                  <a:noFill/>
                </a:ln>
                <a:solidFill>
                  <a:schemeClr val="tx1"/>
                </a:solidFill>
                <a:effectLst/>
                <a:latin typeface="Arial" panose="020B0604020202020204" pitchFamily="34" charset="0"/>
              </a:rPr>
              <a:t>program</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to</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advance</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your</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idea</a:t>
            </a:r>
            <a:r>
              <a:rPr kumimoji="0" lang="de-DE" altLang="de-DE" b="0" i="0" u="none" strike="noStrike" cap="none" normalizeH="0" baseline="0" dirty="0">
                <a:ln>
                  <a:noFill/>
                </a:ln>
                <a:solidFill>
                  <a:schemeClr val="tx1"/>
                </a:solidFill>
                <a:effectLst/>
                <a:latin typeface="Arial" panose="020B0604020202020204" pitchFamily="34" charset="0"/>
              </a:rPr>
              <a:t>? </a:t>
            </a:r>
          </a:p>
          <a:p>
            <a:pPr marL="628650" lvl="1" indent="-171450" eaLnBrk="0" fontAlgn="base" hangingPunct="0">
              <a:spcBef>
                <a:spcPct val="0"/>
              </a:spcBef>
              <a:spcAft>
                <a:spcPct val="0"/>
              </a:spcAft>
              <a:buFont typeface="Arial" panose="020B0604020202020204" pitchFamily="34" charset="0"/>
              <a:buChar char="•"/>
            </a:pPr>
            <a:r>
              <a:rPr kumimoji="0" lang="de-DE" altLang="de-DE" b="0" i="0" u="none" strike="noStrike" cap="none" normalizeH="0" baseline="0" dirty="0" err="1">
                <a:ln>
                  <a:noFill/>
                </a:ln>
                <a:solidFill>
                  <a:schemeClr val="tx1"/>
                </a:solidFill>
                <a:effectLst/>
                <a:latin typeface="Arial" panose="020B0604020202020204" pitchFamily="34" charset="0"/>
              </a:rPr>
              <a:t>What</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is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your</a:t>
            </a:r>
            <a:r>
              <a:rPr kumimoji="0" lang="de-DE" altLang="de-DE" b="0" i="0" u="none" strike="noStrike" cap="none" normalizeH="0" baseline="0" dirty="0">
                <a:ln>
                  <a:noFill/>
                </a:ln>
                <a:solidFill>
                  <a:schemeClr val="tx1"/>
                </a:solidFill>
                <a:effectLst/>
                <a:latin typeface="Arial" panose="020B0604020202020204" pitchFamily="34" charset="0"/>
              </a:rPr>
              <a:t> personal </a:t>
            </a:r>
            <a:r>
              <a:rPr kumimoji="0" lang="de-DE" altLang="de-DE" b="0" i="0" u="none" strike="noStrike" cap="none" normalizeH="0" baseline="0" dirty="0" err="1">
                <a:ln>
                  <a:noFill/>
                </a:ln>
                <a:solidFill>
                  <a:schemeClr val="tx1"/>
                </a:solidFill>
                <a:effectLst/>
                <a:latin typeface="Arial" panose="020B0604020202020204" pitchFamily="34" charset="0"/>
              </a:rPr>
              <a:t>drive</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or</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your</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team's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vision</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that</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makes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you</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pursue</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this</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idea</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with</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passion</a:t>
            </a:r>
            <a:r>
              <a:rPr kumimoji="0" lang="de-DE" altLang="de-DE" b="0" i="0" u="none" strike="noStrike" cap="none" normalizeH="0" baseline="0" dirty="0">
                <a:ln>
                  <a:noFill/>
                </a:ln>
                <a:solidFill>
                  <a:schemeClr val="tx1"/>
                </a:solidFill>
                <a:effectLst/>
                <a:latin typeface="Arial" panose="020B0604020202020204" pitchFamily="34" charset="0"/>
              </a:rPr>
              <a:t>?</a:t>
            </a:r>
          </a:p>
          <a:p>
            <a:pPr>
              <a:buFont typeface="Arial" panose="020B0604020202020204" pitchFamily="34" charset="0"/>
              <a:buNone/>
            </a:pPr>
            <a:endParaRPr lang="en-US" dirty="0"/>
          </a:p>
          <a:p>
            <a:pPr marL="457200" lvl="1" indent="0">
              <a:buFont typeface="Arial" panose="020B0604020202020204" pitchFamily="34" charset="0"/>
              <a:buNone/>
            </a:pPr>
            <a:r>
              <a:rPr lang="en-US" i="1" dirty="0"/>
              <a:t>Question for reviewers: Does the team convey genuine passion, a strong sense of purpose, and a compelling reason for dedicating themselves to this specific venture?</a:t>
            </a:r>
            <a:endParaRPr lang="en-US" dirty="0"/>
          </a:p>
          <a:p>
            <a:pPr>
              <a:buFont typeface="Arial" panose="020B0604020202020204" pitchFamily="34" charset="0"/>
              <a:buNone/>
            </a:pPr>
            <a:endParaRPr lang="en-US" b="1" dirty="0"/>
          </a:p>
          <a:p>
            <a:pPr>
              <a:buFont typeface="Arial" panose="020B0604020202020204" pitchFamily="34" charset="0"/>
              <a:buNone/>
            </a:pPr>
            <a:r>
              <a:rPr lang="en-US" b="1" dirty="0"/>
              <a:t>Purpose of “Briefly: Our Project / Executive Summary”:</a:t>
            </a:r>
            <a:r>
              <a:rPr lang="en-US" dirty="0"/>
              <a:t> This section provides the </a:t>
            </a:r>
            <a:r>
              <a:rPr lang="en-US" b="1" dirty="0"/>
              <a:t>'What, Who, and Where'</a:t>
            </a:r>
            <a:r>
              <a:rPr lang="en-US" dirty="0"/>
              <a:t> in a nutshell. It acts as a highly condensed preview of the key messages from the subsequent slides (Chapter 2: Idea, Chapter 3: Team, Chapter 4: Market). The goal is to give reviewers a quick, easily digestible orientation and context for the detailed information that follows.</a:t>
            </a:r>
          </a:p>
          <a:p>
            <a:pPr lvl="1" eaLnBrk="0" fontAlgn="base" hangingPunct="0">
              <a:spcBef>
                <a:spcPct val="0"/>
              </a:spcBef>
              <a:spcAft>
                <a:spcPct val="0"/>
              </a:spcAft>
            </a:pPr>
            <a:r>
              <a:rPr lang="en-US" b="1" dirty="0">
                <a:solidFill>
                  <a:schemeClr val="bg1">
                    <a:lumMod val="65000"/>
                  </a:schemeClr>
                </a:solidFill>
              </a:rPr>
              <a:t>Guiding Questions for You (summarize the key points from the following chapters very briefly here): </a:t>
            </a:r>
          </a:p>
          <a:p>
            <a:pPr marL="628650" lvl="1" indent="-171450" eaLnBrk="0" fontAlgn="base" hangingPunct="0">
              <a:spcBef>
                <a:spcPct val="0"/>
              </a:spcBef>
              <a:spcAft>
                <a:spcPct val="0"/>
              </a:spcAft>
              <a:buFont typeface="Arial" panose="020B0604020202020204" pitchFamily="34" charset="0"/>
              <a:buChar char="•"/>
            </a:pPr>
            <a:r>
              <a:rPr lang="en-US" dirty="0">
                <a:solidFill>
                  <a:schemeClr val="bg1">
                    <a:lumMod val="65000"/>
                  </a:schemeClr>
                </a:solidFill>
              </a:rPr>
              <a:t>The Idea: What is the absolute core of your (material) innovation? What central problem do you aim to solve with it? (Preview of Chapter 2)</a:t>
            </a:r>
          </a:p>
          <a:p>
            <a:pPr marL="628650" lvl="1" indent="-171450" eaLnBrk="0" fontAlgn="base" hangingPunct="0">
              <a:spcBef>
                <a:spcPct val="0"/>
              </a:spcBef>
              <a:spcAft>
                <a:spcPct val="0"/>
              </a:spcAft>
              <a:buFont typeface="Arial" panose="020B0604020202020204" pitchFamily="34" charset="0"/>
              <a:buChar char="•"/>
            </a:pPr>
            <a:r>
              <a:rPr lang="en-US" dirty="0">
                <a:solidFill>
                  <a:schemeClr val="bg1">
                    <a:lumMod val="65000"/>
                  </a:schemeClr>
                </a:solidFill>
              </a:rPr>
              <a:t>The Team: Who are the driving forces behind the idea? What is your most important shared expertise or your key advantage as a team? (Preview of Chapter 3)</a:t>
            </a:r>
          </a:p>
          <a:p>
            <a:pPr marL="628650" lvl="1" indent="-171450" eaLnBrk="0" fontAlgn="base" hangingPunct="0">
              <a:spcBef>
                <a:spcPct val="0"/>
              </a:spcBef>
              <a:spcAft>
                <a:spcPct val="0"/>
              </a:spcAft>
              <a:buFont typeface="Arial" panose="020B0604020202020204" pitchFamily="34" charset="0"/>
              <a:buChar char="•"/>
            </a:pPr>
            <a:r>
              <a:rPr lang="en-US" dirty="0">
                <a:solidFill>
                  <a:schemeClr val="bg1">
                    <a:lumMod val="65000"/>
                  </a:schemeClr>
                </a:solidFill>
              </a:rPr>
              <a:t>The Market: Who could benefit from your idea (potential users/customers)? What fundamental need or opportunity do you see in the market? (Preview of Chapter 4)</a:t>
            </a:r>
          </a:p>
          <a:p>
            <a:pPr marL="457200" lvl="1" indent="0" eaLnBrk="0" fontAlgn="base" hangingPunct="0">
              <a:spcBef>
                <a:spcPct val="0"/>
              </a:spcBef>
              <a:spcAft>
                <a:spcPct val="0"/>
              </a:spcAft>
              <a:buFont typeface="Arial" panose="020B0604020202020204" pitchFamily="34" charset="0"/>
              <a:buNone/>
            </a:pPr>
            <a:endParaRPr lang="en-US" i="1" dirty="0">
              <a:solidFill>
                <a:schemeClr val="bg1">
                  <a:lumMod val="65000"/>
                </a:schemeClr>
              </a:solidFill>
            </a:endParaRPr>
          </a:p>
          <a:p>
            <a:pPr marL="457200" lvl="1" indent="0" eaLnBrk="0" fontAlgn="base" hangingPunct="0">
              <a:spcBef>
                <a:spcPct val="0"/>
              </a:spcBef>
              <a:spcAft>
                <a:spcPct val="0"/>
              </a:spcAft>
              <a:buFont typeface="Arial" panose="020B0604020202020204" pitchFamily="34" charset="0"/>
              <a:buNone/>
            </a:pPr>
            <a:r>
              <a:rPr lang="en-US" i="1" dirty="0"/>
              <a:t>Question for reviewers: Does the summary provide a clear, concise, and compelling snapshot that accurately reflects the core elements of the project presented in the following slides?</a:t>
            </a:r>
            <a:endParaRPr lang="en-US" dirty="0"/>
          </a:p>
          <a:p>
            <a:endParaRPr lang="en-US" b="1" dirty="0"/>
          </a:p>
          <a:p>
            <a:r>
              <a:rPr lang="en-US" b="1" dirty="0"/>
              <a:t>In summary,</a:t>
            </a:r>
            <a:r>
              <a:rPr lang="en-US" dirty="0"/>
              <a:t> this slide is your opportunity to make a strong first impression. It aims to hook the reviewer by highlighting your team's commitment and providing a coherent, high-level glimpse into the essence of your innovative project.</a:t>
            </a:r>
          </a:p>
          <a:p>
            <a:pPr lvl="1">
              <a:buNone/>
            </a:pPr>
            <a:r>
              <a:rPr lang="en-US" b="1" dirty="0"/>
              <a:t>Key Guidelines for this Slide</a:t>
            </a:r>
            <a:endParaRPr lang="en-US" dirty="0"/>
          </a:p>
          <a:p>
            <a:pPr marL="628650" lvl="1" indent="-171450">
              <a:buFont typeface="Arial" panose="020B0604020202020204" pitchFamily="34" charset="0"/>
              <a:buChar char="•"/>
            </a:pPr>
            <a:r>
              <a:rPr lang="en-US" b="1" dirty="0"/>
              <a:t>Focus:</a:t>
            </a:r>
            <a:r>
              <a:rPr lang="en-US" dirty="0"/>
              <a:t> Concentrate on the most important messages – your core passion and the essence of your project. </a:t>
            </a:r>
          </a:p>
          <a:p>
            <a:pPr marL="628650" lvl="1" indent="-171450">
              <a:buFont typeface="Arial" panose="020B0604020202020204" pitchFamily="34" charset="0"/>
              <a:buChar char="•"/>
            </a:pPr>
            <a:r>
              <a:rPr lang="en-US" b="1" dirty="0"/>
              <a:t>Brevity:</a:t>
            </a:r>
            <a:r>
              <a:rPr lang="en-US" dirty="0"/>
              <a:t> Use bullet points or very short sentences. This slide should be easily graspable at first glance. </a:t>
            </a:r>
          </a:p>
          <a:p>
            <a:pPr marL="628650" lvl="1" indent="-171450">
              <a:buFont typeface="Arial" panose="020B0604020202020204" pitchFamily="34" charset="0"/>
              <a:buChar char="•"/>
            </a:pPr>
            <a:r>
              <a:rPr lang="en-US" b="1" dirty="0"/>
              <a:t>Clarity:</a:t>
            </a:r>
            <a:r>
              <a:rPr lang="en-US" dirty="0"/>
              <a:t> Avoid deep technical jargon here. Explain the essentials understandably. </a:t>
            </a:r>
          </a:p>
          <a:p>
            <a:pPr marL="628650" lvl="1" indent="-171450">
              <a:buFont typeface="Arial" panose="020B0604020202020204" pitchFamily="34" charset="0"/>
              <a:buChar char="•"/>
            </a:pPr>
            <a:r>
              <a:rPr lang="en-US" b="1" dirty="0"/>
              <a:t>Enthusiasm:</a:t>
            </a:r>
            <a:r>
              <a:rPr lang="en-US" dirty="0"/>
              <a:t> Let your passion for the idea shine through! This is crucial for this section.</a:t>
            </a:r>
            <a:endParaRPr lang="en-US" dirty="0">
              <a:solidFill>
                <a:schemeClr val="bg1">
                  <a:lumMod val="65000"/>
                </a:schemeClr>
              </a:solidFill>
            </a:endParaRPr>
          </a:p>
          <a:p>
            <a:pPr marL="0" indent="0" eaLnBrk="0" fontAlgn="base" hangingPunct="0">
              <a:spcBef>
                <a:spcPct val="0"/>
              </a:spcBef>
              <a:spcAft>
                <a:spcPct val="0"/>
              </a:spcAft>
              <a:buFont typeface="Arial" panose="020B0604020202020204" pitchFamily="34" charset="0"/>
              <a:buNone/>
            </a:pPr>
            <a:endParaRPr kumimoji="0" lang="de-DE" altLang="de-DE" b="0" i="0" u="none" strike="noStrike" cap="none" normalizeH="0" baseline="0" dirty="0">
              <a:ln>
                <a:noFill/>
              </a:ln>
              <a:solidFill>
                <a:schemeClr val="tx1"/>
              </a:solidFill>
              <a:effectLst/>
              <a:latin typeface="Arial" panose="020B0604020202020204" pitchFamily="34" charset="0"/>
            </a:endParaRPr>
          </a:p>
          <a:p>
            <a:endParaRPr lang="en-US" dirty="0"/>
          </a:p>
          <a:p>
            <a:endParaRPr lang="de-DE" dirty="0"/>
          </a:p>
        </p:txBody>
      </p:sp>
      <p:sp>
        <p:nvSpPr>
          <p:cNvPr id="4" name="Foliennummernplatzhalter 3"/>
          <p:cNvSpPr>
            <a:spLocks noGrp="1"/>
          </p:cNvSpPr>
          <p:nvPr>
            <p:ph type="sldNum" sz="quarter" idx="5"/>
          </p:nvPr>
        </p:nvSpPr>
        <p:spPr/>
        <p:txBody>
          <a:bodyPr/>
          <a:lstStyle/>
          <a:p>
            <a:fld id="{C710EEAD-6440-4CB3-9929-EECECE0DAE08}" type="slidenum">
              <a:rPr lang="en-DE" smtClean="0"/>
              <a:t>3</a:t>
            </a:fld>
            <a:endParaRPr lang="en-DE"/>
          </a:p>
        </p:txBody>
      </p:sp>
    </p:spTree>
    <p:extLst>
      <p:ext uri="{BB962C8B-B14F-4D97-AF65-F5344CB8AC3E}">
        <p14:creationId xmlns:p14="http://schemas.microsoft.com/office/powerpoint/2010/main" val="48748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A3C8-1DAC-FB5F-2D89-329524964A7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0759E0-BE2F-482C-F1F7-2F39E5C539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395285-9A1C-7A85-543E-D933B04A251A}"/>
              </a:ext>
            </a:extLst>
          </p:cNvPr>
          <p:cNvSpPr>
            <a:spLocks noGrp="1"/>
          </p:cNvSpPr>
          <p:nvPr>
            <p:ph type="body" idx="1"/>
          </p:nvPr>
        </p:nvSpPr>
        <p:spPr/>
        <p:txBody>
          <a:bodyPr/>
          <a:lstStyle/>
          <a:p>
            <a:pPr>
              <a:buNone/>
            </a:pPr>
            <a:r>
              <a:rPr lang="en-US" b="1" dirty="0"/>
              <a:t>Purpose of this Chapter:</a:t>
            </a:r>
            <a:endParaRPr lang="en-US" dirty="0"/>
          </a:p>
          <a:p>
            <a:pPr>
              <a:buNone/>
            </a:pPr>
            <a:r>
              <a:rPr lang="en-US" dirty="0"/>
              <a:t>The goal of this chapter is to clearly and comprehensibly present your scientific, technological, or material innovation to the reviewers. You should demonstrate that you have not just a vague idea, but a well-thought-out concept with recognizable potential. This chapter lays the foundation for all other aspects of your application by illuminating the </a:t>
            </a:r>
            <a:r>
              <a:rPr lang="en-US" b="1" dirty="0"/>
              <a:t>WHAT</a:t>
            </a:r>
            <a:r>
              <a:rPr lang="en-US" dirty="0"/>
              <a:t> (your idea), the </a:t>
            </a:r>
            <a:r>
              <a:rPr lang="en-US" b="1" dirty="0"/>
              <a:t>WHY</a:t>
            </a:r>
            <a:r>
              <a:rPr lang="en-US" dirty="0"/>
              <a:t> (its value and origin), and </a:t>
            </a:r>
            <a:r>
              <a:rPr lang="en-US" b="1" dirty="0"/>
              <a:t>HOW IT'S DIFFERENT</a:t>
            </a:r>
            <a:r>
              <a:rPr lang="en-US" dirty="0"/>
              <a:t> (compared to existing solutions).</a:t>
            </a:r>
          </a:p>
          <a:p>
            <a:pPr>
              <a:buFont typeface="Arial" panose="020B0604020202020204" pitchFamily="34" charset="0"/>
              <a:buNone/>
            </a:pPr>
            <a:endParaRPr lang="en-US" b="1" dirty="0"/>
          </a:p>
          <a:p>
            <a:pPr>
              <a:buFont typeface="Arial" panose="020B0604020202020204" pitchFamily="34" charset="0"/>
              <a:buNone/>
            </a:pPr>
            <a:r>
              <a:rPr lang="en-US" b="1" dirty="0"/>
              <a:t>Purpose of “The Core Idea &amp; Value Proposition”:</a:t>
            </a:r>
            <a:r>
              <a:rPr lang="en-US" dirty="0"/>
              <a:t> Here, you should precisely describe the core of your innovation (What?) and – crucially – highlight the concrete </a:t>
            </a:r>
            <a:r>
              <a:rPr lang="en-US" b="1" dirty="0"/>
              <a:t>value or benefit</a:t>
            </a:r>
            <a:r>
              <a:rPr lang="en-US" dirty="0"/>
              <a:t> it creates for potential users (Why is this relevant?). It's about translating technical performance into a tangible advantage (e.g., better, faster, cheaper, more sustainable, enabling something completely new).</a:t>
            </a:r>
          </a:p>
          <a:p>
            <a:pPr lvl="1">
              <a:defRPr/>
            </a:pPr>
            <a:r>
              <a:rPr lang="en-US" sz="1200" b="1" dirty="0">
                <a:solidFill>
                  <a:schemeClr val="bg1">
                    <a:lumMod val="65000"/>
                  </a:schemeClr>
                </a:solidFill>
              </a:rPr>
              <a:t>Guiding Questions for You: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Briefly describe your technological or material innovation. What is the scientific/technical core?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specific problem does your idea solve? Who is this solution primarily intended for (initial target group)?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is the main benefit or key value your idea provides to the user/customer? Formulate this benefit clearly and, if possible, quantifiably (e.g., X% cost reduction, Y-fold acceleration, enables Z, improves sustainability by factor W) </a:t>
            </a:r>
          </a:p>
          <a:p>
            <a:pPr>
              <a:buFont typeface="Arial" panose="020B0604020202020204" pitchFamily="34" charset="0"/>
              <a:buNone/>
            </a:pPr>
            <a:endParaRPr lang="en-US" dirty="0"/>
          </a:p>
          <a:p>
            <a:pPr lvl="1">
              <a:buFont typeface="Arial" panose="020B0604020202020204" pitchFamily="34" charset="0"/>
              <a:buNone/>
            </a:pPr>
            <a:r>
              <a:rPr lang="en-US" i="1" dirty="0"/>
              <a:t>Question for reviewers: Is the idea clearly defined and does it offer relevant value?</a:t>
            </a:r>
          </a:p>
          <a:p>
            <a:pPr>
              <a:buFont typeface="Arial" panose="020B0604020202020204" pitchFamily="34" charset="0"/>
              <a:buNone/>
            </a:pPr>
            <a:endParaRPr lang="en-US" dirty="0"/>
          </a:p>
          <a:p>
            <a:pPr>
              <a:buFont typeface="Arial" panose="020B0604020202020204" pitchFamily="34" charset="0"/>
              <a:buNone/>
            </a:pPr>
            <a:r>
              <a:rPr lang="en-US" b="1" dirty="0"/>
              <a:t>Purpose of “The Origin of Your Idea”:</a:t>
            </a:r>
            <a:r>
              <a:rPr lang="en-US" dirty="0"/>
              <a:t> This section should provide context: Where does the idea come from? Is it based on sound research, specific expertise, or a clearly identified gap? This offers insight into the </a:t>
            </a:r>
            <a:r>
              <a:rPr lang="en-US" b="1" dirty="0"/>
              <a:t>foundation and motivation</a:t>
            </a:r>
            <a:r>
              <a:rPr lang="en-US" dirty="0"/>
              <a:t> behind the idea and can strengthen its credibility.</a:t>
            </a:r>
          </a:p>
          <a:p>
            <a:pPr lvl="1">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How and in what context did the idea arise? (e.g., from a research project, practical industry experience, observation of an unsolved problem?)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Was there a specific technological breakthrough, a surprising insight, or a concrete event that led to the idea's conception? </a:t>
            </a:r>
          </a:p>
          <a:p>
            <a:pPr>
              <a:buFont typeface="Arial" panose="020B0604020202020204" pitchFamily="34" charset="0"/>
              <a:buNone/>
            </a:pPr>
            <a:endParaRPr lang="en-US" dirty="0"/>
          </a:p>
          <a:p>
            <a:pPr lvl="1">
              <a:buFont typeface="Arial" panose="020B0604020202020204" pitchFamily="34" charset="0"/>
              <a:buNone/>
            </a:pPr>
            <a:r>
              <a:rPr lang="en-US" i="1" dirty="0"/>
              <a:t>Question for reviewers: Is the origin of the idea plausible and based on relevant insights or experience?</a:t>
            </a:r>
          </a:p>
          <a:p>
            <a:pPr>
              <a:buFont typeface="Arial" panose="020B0604020202020204" pitchFamily="34" charset="0"/>
              <a:buNone/>
            </a:pPr>
            <a:endParaRPr lang="en-US" dirty="0"/>
          </a:p>
          <a:p>
            <a:pPr>
              <a:buFont typeface="Arial" panose="020B0604020202020204" pitchFamily="34" charset="0"/>
              <a:buNone/>
            </a:pPr>
            <a:r>
              <a:rPr lang="en-US" b="1" dirty="0"/>
              <a:t>Purpose of “State of the Art &amp; Differentiation”:</a:t>
            </a:r>
            <a:r>
              <a:rPr lang="en-US" dirty="0"/>
              <a:t> Here, you demonstrate your understanding of the current landscape. By comparing your idea with existing solutions, you highlight their drawbacks and the </a:t>
            </a:r>
            <a:r>
              <a:rPr lang="en-US" b="1" dirty="0"/>
              <a:t>uniqueness (USP) and innovativeness</a:t>
            </a:r>
            <a:r>
              <a:rPr lang="en-US" dirty="0"/>
              <a:t> of your approach.</a:t>
            </a:r>
          </a:p>
          <a:p>
            <a:pPr lvl="1">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How is the problem you are addressing currently being solved? What are the established methods, products, or the so-called "gold standard"?</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are the main drawbacks, limitations, or unmet needs associated with these existing solutions?</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exactly is the innovation or Unique Selling Proposition (USP) of your idea in direct comparison? What makes your approach fundamentally better, different, or novel?</a:t>
            </a:r>
            <a:endParaRPr kumimoji="0" lang="de-DE" altLang="de-DE" sz="1600" b="0" i="0" u="none" strike="noStrike" cap="none" normalizeH="0" baseline="0" dirty="0">
              <a:ln>
                <a:noFill/>
              </a:ln>
              <a:solidFill>
                <a:schemeClr val="tx1"/>
              </a:solidFill>
              <a:effectLst/>
              <a:latin typeface="Arial" panose="020B0604020202020204" pitchFamily="34" charset="0"/>
            </a:endParaRPr>
          </a:p>
          <a:p>
            <a:pPr lvl="1">
              <a:buFont typeface="Arial" panose="020B0604020202020204" pitchFamily="34" charset="0"/>
              <a:buNone/>
            </a:pPr>
            <a:endParaRPr lang="en-US" dirty="0"/>
          </a:p>
          <a:p>
            <a:pPr lvl="1">
              <a:buFont typeface="Arial" panose="020B0604020202020204" pitchFamily="34" charset="0"/>
              <a:buNone/>
            </a:pPr>
            <a:r>
              <a:rPr lang="en-US" i="1" dirty="0"/>
              <a:t>Question for reviewers: Does the team know the field, and is the novelty or superiority of the idea clearly presented?</a:t>
            </a:r>
            <a:endParaRPr lang="en-US" dirty="0"/>
          </a:p>
          <a:p>
            <a:endParaRPr lang="en-US" b="1" dirty="0"/>
          </a:p>
          <a:p>
            <a:r>
              <a:rPr lang="en-US" b="1" dirty="0"/>
              <a:t>In summary,</a:t>
            </a:r>
            <a:r>
              <a:rPr lang="en-US" dirty="0"/>
              <a:t> this chapter serves to verify the clarity, potential value, and innovativeness of your core idea and to establish a solid basis for evaluating the overall project.</a:t>
            </a:r>
          </a:p>
          <a:p>
            <a:pPr lvl="1">
              <a:buNone/>
            </a:pPr>
            <a:r>
              <a:rPr lang="en-US" b="1" dirty="0"/>
              <a:t>Key Guidelines for this Slide</a:t>
            </a:r>
            <a:endParaRPr lang="en-US" dirty="0"/>
          </a:p>
          <a:p>
            <a:pPr marL="628650" lvl="1" indent="-171450">
              <a:buFont typeface="Arial" panose="020B0604020202020204" pitchFamily="34" charset="0"/>
              <a:buChar char="•"/>
            </a:pPr>
            <a:r>
              <a:rPr lang="en-US" b="1" dirty="0"/>
              <a:t>Clarity &amp; Focus:</a:t>
            </a:r>
            <a:r>
              <a:rPr lang="en-US" dirty="0"/>
              <a:t> Describe the technical essence, but don't forget to clearly highlight the </a:t>
            </a:r>
            <a:r>
              <a:rPr lang="en-US" i="1" dirty="0"/>
              <a:t>value</a:t>
            </a:r>
            <a:r>
              <a:rPr lang="en-US" dirty="0"/>
              <a:t> and </a:t>
            </a:r>
            <a:r>
              <a:rPr lang="en-US" i="1" dirty="0"/>
              <a:t>benefit</a:t>
            </a:r>
            <a:r>
              <a:rPr lang="en-US" dirty="0"/>
              <a:t>. </a:t>
            </a:r>
          </a:p>
          <a:p>
            <a:pPr marL="628650" lvl="1" indent="-171450">
              <a:buFont typeface="Arial" panose="020B0604020202020204" pitchFamily="34" charset="0"/>
              <a:buChar char="•"/>
            </a:pPr>
            <a:r>
              <a:rPr lang="en-US" b="1" dirty="0"/>
              <a:t>Specificity:</a:t>
            </a:r>
            <a:r>
              <a:rPr lang="en-US" dirty="0"/>
              <a:t> Be as concrete as possible when describing the problem and comparing it to the state of the art. </a:t>
            </a:r>
          </a:p>
          <a:p>
            <a:pPr marL="628650" lvl="1" indent="-171450">
              <a:buFont typeface="Arial" panose="020B0604020202020204" pitchFamily="34" charset="0"/>
              <a:buChar char="•"/>
            </a:pPr>
            <a:r>
              <a:rPr lang="en-US" b="1" dirty="0"/>
              <a:t>Emphasize Novelty:</a:t>
            </a:r>
            <a:r>
              <a:rPr lang="en-US" dirty="0"/>
              <a:t> Make it clear </a:t>
            </a:r>
            <a:r>
              <a:rPr lang="en-US" i="1" dirty="0"/>
              <a:t>why</a:t>
            </a:r>
            <a:r>
              <a:rPr lang="en-US" dirty="0"/>
              <a:t> your solution represents an advancement. </a:t>
            </a:r>
          </a:p>
          <a:p>
            <a:pPr marL="628650" lvl="1" indent="-171450">
              <a:buFont typeface="Arial" panose="020B0604020202020204" pitchFamily="34" charset="0"/>
              <a:buChar char="•"/>
            </a:pPr>
            <a:r>
              <a:rPr lang="en-US" b="1" dirty="0"/>
              <a:t>Intellectual Property (IP):</a:t>
            </a:r>
            <a:r>
              <a:rPr lang="en-US" dirty="0"/>
              <a:t> Have you given initial thought to protecting your idea (e.g., patentability)? A brief mention here is useful; details can follow later. (No detailed IP strategy needed at this stage).</a:t>
            </a:r>
            <a:endParaRPr kumimoji="0" lang="de-DE" altLang="de-DE" b="0" i="0" u="none" strike="noStrike" cap="none" normalizeH="0" baseline="0" dirty="0">
              <a:ln>
                <a:noFill/>
              </a:ln>
              <a:solidFill>
                <a:schemeClr val="tx1"/>
              </a:solidFill>
              <a:effectLst/>
              <a:latin typeface="Arial" panose="020B0604020202020204" pitchFamily="34" charset="0"/>
            </a:endParaRPr>
          </a:p>
          <a:p>
            <a:endParaRPr lang="en-US" dirty="0"/>
          </a:p>
          <a:p>
            <a:endParaRPr lang="de-DE" dirty="0"/>
          </a:p>
        </p:txBody>
      </p:sp>
      <p:sp>
        <p:nvSpPr>
          <p:cNvPr id="4" name="Foliennummernplatzhalter 3">
            <a:extLst>
              <a:ext uri="{FF2B5EF4-FFF2-40B4-BE49-F238E27FC236}">
                <a16:creationId xmlns:a16="http://schemas.microsoft.com/office/drawing/2014/main" id="{0D94E307-E730-D7DA-C5BD-5760CDB7D5B6}"/>
              </a:ext>
            </a:extLst>
          </p:cNvPr>
          <p:cNvSpPr>
            <a:spLocks noGrp="1"/>
          </p:cNvSpPr>
          <p:nvPr>
            <p:ph type="sldNum" sz="quarter" idx="5"/>
          </p:nvPr>
        </p:nvSpPr>
        <p:spPr/>
        <p:txBody>
          <a:bodyPr/>
          <a:lstStyle/>
          <a:p>
            <a:fld id="{C710EEAD-6440-4CB3-9929-EECECE0DAE08}" type="slidenum">
              <a:rPr lang="en-DE" smtClean="0"/>
              <a:t>4</a:t>
            </a:fld>
            <a:endParaRPr lang="en-DE"/>
          </a:p>
        </p:txBody>
      </p:sp>
    </p:spTree>
    <p:extLst>
      <p:ext uri="{BB962C8B-B14F-4D97-AF65-F5344CB8AC3E}">
        <p14:creationId xmlns:p14="http://schemas.microsoft.com/office/powerpoint/2010/main" val="1039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CABA-5671-C714-669E-6890AB3F9E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8722AA-34C0-8C12-BCB3-5FE8FA8931B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73F6109-4C8B-87D2-4632-8E184F083AC7}"/>
              </a:ext>
            </a:extLst>
          </p:cNvPr>
          <p:cNvSpPr>
            <a:spLocks noGrp="1"/>
          </p:cNvSpPr>
          <p:nvPr>
            <p:ph type="body" idx="1"/>
          </p:nvPr>
        </p:nvSpPr>
        <p:spPr/>
        <p:txBody>
          <a:bodyPr/>
          <a:lstStyle/>
          <a:p>
            <a:pPr>
              <a:buNone/>
            </a:pPr>
            <a:r>
              <a:rPr lang="en-US" dirty="0"/>
              <a:t>An idea needs dedicated people to bring it to life. This slide is about introducing the core individuals currently driving this project, highlighting the key supportive relationships you might already have, and showing awareness of the skills you'll need to acquire or add as you move forward.</a:t>
            </a:r>
          </a:p>
          <a:p>
            <a:pPr>
              <a:buNone/>
            </a:pPr>
            <a:endParaRPr lang="en-US" b="1" dirty="0"/>
          </a:p>
          <a:p>
            <a:pPr>
              <a:buNone/>
            </a:pPr>
            <a:r>
              <a:rPr lang="en-US" b="1" dirty="0"/>
              <a:t>Purpose of this Chapter:</a:t>
            </a:r>
            <a:endParaRPr lang="en-US" dirty="0"/>
          </a:p>
          <a:p>
            <a:pPr>
              <a:buNone/>
            </a:pPr>
            <a:r>
              <a:rPr lang="en-US" dirty="0"/>
              <a:t>Ideas are essential, but execution is critical. This chapter focuses on the people behind the project – the single most important factor for success, especially at this very early stage. It helps reviewers understand who you are, what relevant capabilities you bring, how you leverage support, and whether you realistically assess the challenges ahead. It addresses the question: "Is this the right team to tackle this specific challenge?"</a:t>
            </a:r>
          </a:p>
          <a:p>
            <a:pPr>
              <a:buFont typeface="Arial" panose="020B0604020202020204" pitchFamily="34" charset="0"/>
              <a:buChar char="•"/>
            </a:pPr>
            <a:endParaRPr lang="en-US" b="1" dirty="0"/>
          </a:p>
          <a:p>
            <a:pPr>
              <a:buFont typeface="Arial" panose="020B0604020202020204" pitchFamily="34" charset="0"/>
              <a:buNone/>
            </a:pPr>
            <a:r>
              <a:rPr lang="en-US" b="1" dirty="0"/>
              <a:t>Purpose of “Core Team Members”:</a:t>
            </a:r>
            <a:r>
              <a:rPr lang="en-US" dirty="0"/>
              <a:t> This section introduces the 'engine' of your venture. The goal is to identify the individuals currently driving the project and to highlight their core competencies, particularly those directly related to the scientific and technical challenges of your idea. It helps assess if the foundational expertise required for the project's current phase is present within the team.</a:t>
            </a:r>
          </a:p>
          <a:p>
            <a:pPr lvl="1"/>
            <a:r>
              <a:rPr lang="en-US" sz="1200" b="1" dirty="0">
                <a:solidFill>
                  <a:schemeClr val="bg1">
                    <a:lumMod val="65000"/>
                  </a:schemeClr>
                </a:solidFill>
              </a:rPr>
              <a:t>Guiding Questions for You:</a:t>
            </a:r>
            <a:r>
              <a:rPr lang="en-US" sz="1200" dirty="0">
                <a:solidFill>
                  <a:schemeClr val="bg1">
                    <a:lumMod val="65000"/>
                  </a:schemeClr>
                </a:solidFill>
              </a:rPr>
              <a:t>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Who are the core members actively working on or committed to pursuing this idea right now? (List names).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For each member, briefly state their primary background or current role (e.g., PhD Candidate Materials Science, Postdoctoral Researcher Chemistry, Lead Scientist).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For each member, highlight 1-2 of their most relevant skills, experiences, or expertise areas that are directly crucial for developing this specific idea in its current stage (e.g., Expertise in [Specific Technology/Method], Data Analysis, Prototype Design, Synthesis &amp; Characterization). Focus on relevance, not entire CVs. </a:t>
            </a:r>
          </a:p>
          <a:p>
            <a:pPr marL="457200" lvl="1" indent="0" eaLnBrk="0" fontAlgn="base" hangingPunct="0">
              <a:spcBef>
                <a:spcPct val="0"/>
              </a:spcBef>
              <a:spcAft>
                <a:spcPct val="0"/>
              </a:spcAft>
              <a:buFont typeface="Arial" panose="020B0604020202020204" pitchFamily="34" charset="0"/>
              <a:buNone/>
            </a:pPr>
            <a:r>
              <a:rPr lang="en-US" i="1" dirty="0"/>
              <a:t>Question for reviewers: Does the core team possess the necessary foundational scientific/technical expertise and commitment for this stage? Are key relevant skills highlighted?</a:t>
            </a:r>
          </a:p>
          <a:p>
            <a:pPr marL="742950" lvl="1" indent="-285750">
              <a:buFont typeface="Arial" panose="020B0604020202020204" pitchFamily="34" charset="0"/>
              <a:buChar char="•"/>
            </a:pPr>
            <a:endParaRPr lang="en-US" dirty="0"/>
          </a:p>
          <a:p>
            <a:pPr>
              <a:buFont typeface="Arial" panose="020B0604020202020204" pitchFamily="34" charset="0"/>
              <a:buNone/>
            </a:pPr>
            <a:r>
              <a:rPr lang="en-US" b="1" dirty="0"/>
              <a:t>Purpose of “Network &amp; Support”:</a:t>
            </a:r>
            <a:r>
              <a:rPr lang="en-US" dirty="0"/>
              <a:t> This section aims to understand the team's resourcefulness and connection to the broader ecosystem, even informally. Mentioning relevant advisors, mentors, or key contacts shows that the team is already thinking beyond its members and leveraging external knowledge or feedback. It indicates an ability to seek and utilize support.</a:t>
            </a:r>
          </a:p>
          <a:p>
            <a:pPr lvl="1">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Do you currently receive valuable input, advice, or informal support from key individuals outside your core team? (e.g., supervising professors, experienced mentors, industry contacts, potential early users who provide feedback).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If yes, briefly mention who they are and why their input is relevant (e.g., "Prof. Jane Doe - Scientific advisor, expert in scale-up", "Dr. John Smith - Industry contact at [Potential Partner/Customer Type], provides market insight").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Note: It's perfectly fine if this section is minimal or empty at this very early stage. Focus on genuine, existing relationships</a:t>
            </a:r>
            <a:endParaRPr lang="en-US" sz="1200" i="0" dirty="0">
              <a:solidFill>
                <a:schemeClr val="bg1">
                  <a:lumMod val="65000"/>
                </a:schemeClr>
              </a:solidFill>
            </a:endParaRPr>
          </a:p>
          <a:p>
            <a:pPr marL="457200" lvl="1" indent="0" eaLnBrk="0" fontAlgn="base" hangingPunct="0">
              <a:spcBef>
                <a:spcPct val="0"/>
              </a:spcBef>
              <a:spcAft>
                <a:spcPct val="0"/>
              </a:spcAft>
              <a:buFont typeface="Arial" panose="020B0604020202020204" pitchFamily="34" charset="0"/>
              <a:buNone/>
            </a:pPr>
            <a:r>
              <a:rPr lang="en-US" i="1" dirty="0"/>
              <a:t>Question for reviewers: Does the team demonstrate awareness of, or access to, relevant external support, advice, or feedback channels (even if informal at this stage)?</a:t>
            </a:r>
          </a:p>
          <a:p>
            <a:pPr marL="742950" lvl="1" indent="-285750">
              <a:buFont typeface="Arial" panose="020B0604020202020204" pitchFamily="34" charset="0"/>
              <a:buChar char="•"/>
            </a:pPr>
            <a:endParaRPr lang="en-US" dirty="0"/>
          </a:p>
          <a:p>
            <a:pPr>
              <a:buFont typeface="Arial" panose="020B0604020202020204" pitchFamily="34" charset="0"/>
              <a:buNone/>
            </a:pPr>
            <a:r>
              <a:rPr lang="en-US" b="1" dirty="0"/>
              <a:t>Purpose of “Key Skill Gaps / GAP Analysis”:</a:t>
            </a:r>
            <a:r>
              <a:rPr lang="en-US" dirty="0"/>
              <a:t> This section is crucial for assessing the team's self-awareness and foresight. Identifying missing skills needed for the </a:t>
            </a:r>
            <a:r>
              <a:rPr lang="en-US" i="1" dirty="0"/>
              <a:t>next</a:t>
            </a:r>
            <a:r>
              <a:rPr lang="en-US" dirty="0"/>
              <a:t> critical steps (e.g., moving from lab to prototype, considering the market) shows a realistic understanding of the journey ahead. It is not a sign of weakness but rather maturity and coachability. It also helps the incubator understand where its support (mentoring, training, network) could be most impactful.</a:t>
            </a:r>
          </a:p>
          <a:p>
            <a:pPr lvl="1">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Thinking about the immediate next steps required to move your idea forward (e.g., over the next 6-12 months: building a functional prototype, conducting key experiments, basic market validation, initial business case): What are the 1-3 most critical skills, knowledge areas, or resources that your current core team lacks?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Be specific and honest. Examples could include: Specific engineering/design expertise, business development/commercialization knowledge, regulatory affairs understanding, access to specialized equipment or facilities, marketing/sales skills, experience writing grant proposals.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Note: Identifying gaps is not a weakness; it shows self-awareness and helps us understand where the incubator program could potentially support you. </a:t>
            </a:r>
            <a:endParaRPr lang="en-US" sz="1200" i="0" dirty="0">
              <a:solidFill>
                <a:schemeClr val="bg1">
                  <a:lumMod val="65000"/>
                </a:schemeClr>
              </a:solidFill>
            </a:endParaRPr>
          </a:p>
          <a:p>
            <a:pPr marL="457200" lvl="1" indent="0" eaLnBrk="0" fontAlgn="base" hangingPunct="0">
              <a:spcBef>
                <a:spcPct val="0"/>
              </a:spcBef>
              <a:spcAft>
                <a:spcPct val="0"/>
              </a:spcAft>
              <a:buFont typeface="Arial" panose="020B0604020202020204" pitchFamily="34" charset="0"/>
              <a:buNone/>
            </a:pPr>
            <a:r>
              <a:rPr lang="en-US" i="1" dirty="0"/>
              <a:t>Question for reviewers: Does the team demonstrate a realistic assessment of their current skill gaps concerning the project's immediate next steps? Does this align with potential support areas?</a:t>
            </a:r>
          </a:p>
          <a:p>
            <a:pPr marL="742950" lvl="1" indent="-285750">
              <a:buFont typeface="Arial" panose="020B0604020202020204" pitchFamily="34" charset="0"/>
              <a:buChar char="•"/>
            </a:pPr>
            <a:endParaRPr lang="en-US" dirty="0"/>
          </a:p>
          <a:p>
            <a:r>
              <a:rPr lang="en-US" b="1" dirty="0"/>
              <a:t>In summary,</a:t>
            </a:r>
            <a:r>
              <a:rPr lang="en-US" dirty="0"/>
              <a:t> this chapter provides insight into the human capital, resourcefulness, and self-awareness of the founding team. For early-stage ventures, the quality, dedication, and adaptability of the team are often paramount considerations for support programs like incubators.</a:t>
            </a:r>
          </a:p>
          <a:p>
            <a:pPr lvl="1">
              <a:buNone/>
            </a:pPr>
            <a:r>
              <a:rPr lang="en-US" b="1" dirty="0"/>
              <a:t>Key Guidelines for this Slide</a:t>
            </a:r>
            <a:endParaRPr lang="en-US" dirty="0"/>
          </a:p>
          <a:p>
            <a:pPr marL="628650" lvl="1" indent="-171450">
              <a:buFont typeface="Arial" panose="020B0604020202020204" pitchFamily="34" charset="0"/>
              <a:buChar char="•"/>
            </a:pPr>
            <a:r>
              <a:rPr lang="en-US" b="1" dirty="0"/>
              <a:t>Relevance over Quantity:</a:t>
            </a:r>
            <a:r>
              <a:rPr lang="en-US" dirty="0"/>
              <a:t> Focus on skills pertinent to </a:t>
            </a:r>
            <a:r>
              <a:rPr lang="en-US" i="1" dirty="0"/>
              <a:t>this project</a:t>
            </a:r>
            <a:r>
              <a:rPr lang="en-US" dirty="0"/>
              <a:t>.</a:t>
            </a:r>
          </a:p>
          <a:p>
            <a:pPr marL="628650" lvl="1" indent="-171450">
              <a:buFont typeface="Arial" panose="020B0604020202020204" pitchFamily="34" charset="0"/>
              <a:buChar char="•"/>
            </a:pPr>
            <a:r>
              <a:rPr lang="en-US" b="1" dirty="0"/>
              <a:t>Conciseness:</a:t>
            </a:r>
            <a:r>
              <a:rPr lang="en-US" dirty="0"/>
              <a:t> Use bullet points and brief descriptions.</a:t>
            </a:r>
          </a:p>
          <a:p>
            <a:pPr marL="628650" lvl="1" indent="-171450">
              <a:buFont typeface="Arial" panose="020B0604020202020204" pitchFamily="34" charset="0"/>
              <a:buChar char="•"/>
            </a:pPr>
            <a:r>
              <a:rPr lang="en-US" b="1" dirty="0"/>
              <a:t>Complementarity:</a:t>
            </a:r>
            <a:r>
              <a:rPr lang="en-US" dirty="0"/>
              <a:t> Briefly note if skills complement each other.</a:t>
            </a:r>
          </a:p>
          <a:p>
            <a:pPr marL="628650" lvl="1" indent="-171450">
              <a:buFont typeface="Arial" panose="020B0604020202020204" pitchFamily="34" charset="0"/>
              <a:buChar char="•"/>
            </a:pPr>
            <a:r>
              <a:rPr lang="en-US" b="1" dirty="0"/>
              <a:t>Honesty:</a:t>
            </a:r>
            <a:r>
              <a:rPr lang="en-US" dirty="0"/>
              <a:t> Be realistic about skills and gaps.</a:t>
            </a:r>
          </a:p>
          <a:p>
            <a:endParaRPr lang="en-US" dirty="0"/>
          </a:p>
        </p:txBody>
      </p:sp>
      <p:sp>
        <p:nvSpPr>
          <p:cNvPr id="4" name="Foliennummernplatzhalter 3">
            <a:extLst>
              <a:ext uri="{FF2B5EF4-FFF2-40B4-BE49-F238E27FC236}">
                <a16:creationId xmlns:a16="http://schemas.microsoft.com/office/drawing/2014/main" id="{A28F259A-0572-3861-01D0-E93D125C77F7}"/>
              </a:ext>
            </a:extLst>
          </p:cNvPr>
          <p:cNvSpPr>
            <a:spLocks noGrp="1"/>
          </p:cNvSpPr>
          <p:nvPr>
            <p:ph type="sldNum" sz="quarter" idx="5"/>
          </p:nvPr>
        </p:nvSpPr>
        <p:spPr/>
        <p:txBody>
          <a:bodyPr/>
          <a:lstStyle/>
          <a:p>
            <a:fld id="{C710EEAD-6440-4CB3-9929-EECECE0DAE08}" type="slidenum">
              <a:rPr lang="en-DE" smtClean="0"/>
              <a:t>5</a:t>
            </a:fld>
            <a:endParaRPr lang="en-DE"/>
          </a:p>
        </p:txBody>
      </p:sp>
    </p:spTree>
    <p:extLst>
      <p:ext uri="{BB962C8B-B14F-4D97-AF65-F5344CB8AC3E}">
        <p14:creationId xmlns:p14="http://schemas.microsoft.com/office/powerpoint/2010/main" val="111337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C43A0-9B30-E25F-8F1D-E073052E3D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0A9BCB-6B88-5D06-68DD-235A9FE2E7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FD67497-03C5-B08B-9766-39BC96069D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Even great technology needs a context. This slide asks for your initial thoughts on the potential market, first customers, and existing alternatives related to your idea. We don't expect a full market analysis at this stage, just evidence that you've begun considering the world outside the lab.</a:t>
            </a:r>
            <a:endParaRPr lang="en-US" b="1" dirty="0"/>
          </a:p>
          <a:p>
            <a:pPr>
              <a:buNone/>
            </a:pPr>
            <a:endParaRPr lang="en-US" b="1" dirty="0"/>
          </a:p>
          <a:p>
            <a:pPr>
              <a:buNone/>
            </a:pPr>
            <a:r>
              <a:rPr lang="en-US" b="1" dirty="0"/>
              <a:t>Purpose of this Chapter:</a:t>
            </a:r>
            <a:endParaRPr lang="en-US" dirty="0"/>
          </a:p>
          <a:p>
            <a:pPr>
              <a:buNone/>
            </a:pPr>
            <a:r>
              <a:rPr lang="en-US" dirty="0"/>
              <a:t>Even for highly technical or scientific innovations, understanding the potential real-world context is crucial from an early stage. This chapter isn't about demanding a business plan, but about encouraging you to think beyond the technology itself. It helps reviewers see that your idea addresses a potential need, could benefit specific users, and has been considered relative to existing solutions. It demonstrates initial market awareness and grounds the project in reality.</a:t>
            </a:r>
          </a:p>
          <a:p>
            <a:pPr>
              <a:buFont typeface="Arial" panose="020B0604020202020204" pitchFamily="34" charset="0"/>
              <a:buNone/>
            </a:pPr>
            <a:endParaRPr lang="en-US" b="1" dirty="0"/>
          </a:p>
          <a:p>
            <a:pPr>
              <a:buFont typeface="Arial" panose="020B0604020202020204" pitchFamily="34" charset="0"/>
              <a:buNone/>
            </a:pPr>
            <a:r>
              <a:rPr lang="en-US" b="1" dirty="0"/>
              <a:t>Purpose of Section 4.1 (Potential Market):</a:t>
            </a:r>
            <a:r>
              <a:rPr lang="en-US" dirty="0"/>
              <a:t> This section prompts you to consider the bigger picture. Where could your innovation ultimately make an impact? What broader trends or significant unmet needs does it connect with? It assesses whether you have a vision for the potential relevance and scope of your work, even if it's speculative at this point.</a:t>
            </a:r>
          </a:p>
          <a:p>
            <a:pPr lvl="1"/>
            <a:r>
              <a:rPr lang="en-US" sz="1200" b="1" dirty="0">
                <a:solidFill>
                  <a:schemeClr val="bg1">
                    <a:lumMod val="65000"/>
                  </a:schemeClr>
                </a:solidFill>
              </a:rPr>
              <a:t>Guiding Questions for You:</a:t>
            </a:r>
            <a:r>
              <a:rPr lang="en-US" sz="1200" dirty="0">
                <a:solidFill>
                  <a:schemeClr val="bg1">
                    <a:lumMod val="65000"/>
                  </a:schemeClr>
                </a:solidFill>
              </a:rPr>
              <a:t>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In which general industry, field, or application area could your innovation eventually be used?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Briefly describe the overall need, trend, or opportunity in this area that makes your idea relevant (e.g., need for more sustainable materials, demand for faster diagnostics, limitations in current manufacturing processes).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makes this general market space potentially interesting for your innovation in the long run? (Think broad potential). </a:t>
            </a:r>
          </a:p>
          <a:p>
            <a:pPr marL="457200" lvl="1" indent="0" eaLnBrk="0" fontAlgn="base" hangingPunct="0">
              <a:spcBef>
                <a:spcPct val="0"/>
              </a:spcBef>
              <a:spcAft>
                <a:spcPct val="0"/>
              </a:spcAft>
              <a:buFont typeface="Arial" panose="020B0604020202020204" pitchFamily="34" charset="0"/>
              <a:buNone/>
            </a:pPr>
            <a:r>
              <a:rPr lang="en-US" i="1" dirty="0"/>
              <a:t>Question for Reviewers: Does the team demonstrate awareness of a relevant broader market context or need that their innovation could potentially address in the future?</a:t>
            </a:r>
            <a:endParaRPr lang="en-US" dirty="0"/>
          </a:p>
          <a:p>
            <a:pPr lvl="1">
              <a:buFont typeface="Arial" panose="020B0604020202020204" pitchFamily="34" charset="0"/>
              <a:buNone/>
            </a:pPr>
            <a:endParaRPr lang="en-US" b="1" dirty="0"/>
          </a:p>
          <a:p>
            <a:pPr>
              <a:buFont typeface="Arial" panose="020B0604020202020204" pitchFamily="34" charset="0"/>
              <a:buNone/>
            </a:pPr>
            <a:r>
              <a:rPr lang="en-US" b="1" dirty="0"/>
              <a:t>Purpose of Section 4.2 (Target Customers):</a:t>
            </a:r>
            <a:r>
              <a:rPr lang="en-US" dirty="0"/>
              <a:t> This focuses on the critical first step of application: Who needs this most, right now (or first)? Identifying a specific initial group of users or customers helps to validate the problem you're solving (from Slide 2) and provides a concrete focus for early development and feedback. It checks if the team can translate their idea into a specific user scenario.</a:t>
            </a:r>
          </a:p>
          <a:p>
            <a:pPr lvl="1">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Who do you imagine would be the very first group of people or organizations to use and benefit from your idea? Be as specific as possible at this stage.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Describe this initial target group briefly (e.g., researchers in specific labs, R&amp;D departments in [Type of Company], engineers facing [Specific Challenge]).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specific problem, pain point, or unmet need do you solve specifically for them? </a:t>
            </a:r>
          </a:p>
          <a:p>
            <a:pPr marL="457200" lvl="1" indent="0" eaLnBrk="0" fontAlgn="base" hangingPunct="0">
              <a:spcBef>
                <a:spcPct val="0"/>
              </a:spcBef>
              <a:spcAft>
                <a:spcPct val="0"/>
              </a:spcAft>
              <a:buFont typeface="Arial" panose="020B0604020202020204" pitchFamily="34" charset="0"/>
              <a:buNone/>
            </a:pPr>
            <a:r>
              <a:rPr lang="en-US" i="1" dirty="0"/>
              <a:t>Question for Reviewers: Has the team identified a plausible initial target user/customer group and articulated the specific problem or pain point solved for them?</a:t>
            </a:r>
            <a:endParaRPr lang="en-US" dirty="0"/>
          </a:p>
          <a:p>
            <a:pPr lvl="1">
              <a:buFont typeface="Arial" panose="020B0604020202020204" pitchFamily="34" charset="0"/>
              <a:buNone/>
            </a:pPr>
            <a:endParaRPr lang="en-US" b="1" dirty="0"/>
          </a:p>
          <a:p>
            <a:pPr>
              <a:buFont typeface="Arial" panose="020B0604020202020204" pitchFamily="34" charset="0"/>
              <a:buNone/>
            </a:pPr>
            <a:r>
              <a:rPr lang="en-US" b="1" dirty="0"/>
              <a:t>Purpose of Section 4.3 (Potential Competitors / Alternatives):</a:t>
            </a:r>
            <a:r>
              <a:rPr lang="en-US" dirty="0"/>
              <a:t> This section assesses your awareness of the existing landscape. How is the problem tackled today? What are the limitations of current approaches? Knowing the alternatives (even if they aren't direct competitors yet) is essential for understanding your idea's true unique value proposition (USP) and potential hurdles. It's a reality check on the claimed novelty and benefits.</a:t>
            </a:r>
          </a:p>
          <a:p>
            <a:pPr lvl="1">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How is the specific problem you identified (for your target customers) currently being solved or addressed? What are the existing methods, products, or workarounds?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Are you aware of any other companies, technologies, or approaches (even if indirect or imperfect) that aim to solve a similar problem? Briefly mention key examples. </a:t>
            </a:r>
          </a:p>
          <a:p>
            <a:pPr marL="742950" lvl="1"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do you see as the main limitation or drawback of these current alternatives that your idea aims to overcome? </a:t>
            </a:r>
            <a:endParaRPr lang="en-US" sz="1200" i="0" dirty="0">
              <a:solidFill>
                <a:schemeClr val="bg1">
                  <a:lumMod val="65000"/>
                </a:schemeClr>
              </a:solidFill>
            </a:endParaRPr>
          </a:p>
          <a:p>
            <a:pPr marL="457200" lvl="1" indent="0" eaLnBrk="0" fontAlgn="base" hangingPunct="0">
              <a:spcBef>
                <a:spcPct val="0"/>
              </a:spcBef>
              <a:spcAft>
                <a:spcPct val="0"/>
              </a:spcAft>
              <a:buFont typeface="Arial" panose="020B0604020202020204" pitchFamily="34" charset="0"/>
              <a:buNone/>
            </a:pPr>
            <a:r>
              <a:rPr lang="en-US" i="1" dirty="0"/>
              <a:t>Question for Reviewers: Does the team show awareness of how the target problem is currently addressed and can they articulate, at least initially, how their approach differs or offers potential advantages?</a:t>
            </a:r>
          </a:p>
          <a:p>
            <a:pPr marL="742950" lvl="1" indent="-285750">
              <a:buFont typeface="Arial" panose="020B0604020202020204" pitchFamily="34" charset="0"/>
              <a:buChar char="•"/>
            </a:pPr>
            <a:endParaRPr lang="en-US" dirty="0"/>
          </a:p>
          <a:p>
            <a:r>
              <a:rPr lang="en-US" b="1" dirty="0"/>
              <a:t>In summary,</a:t>
            </a:r>
            <a:r>
              <a:rPr lang="en-US" dirty="0"/>
              <a:t> this chapter explores your initial perspective on the potential real-world application of your scientific/technical work. At this stage, demonstrating thoughtful consideration of the market context (need, users, alternatives) is more important than having definitive answers or validated market data.</a:t>
            </a:r>
            <a:endParaRPr lang="en-US" b="1" dirty="0"/>
          </a:p>
          <a:p>
            <a:pPr lvl="1">
              <a:buNone/>
            </a:pPr>
            <a:r>
              <a:rPr lang="en-US" b="1" dirty="0"/>
              <a:t>Key Guidelines for this Slide</a:t>
            </a:r>
            <a:endParaRPr lang="en-US" dirty="0"/>
          </a:p>
          <a:p>
            <a:pPr marL="628650" lvl="1" indent="-171450">
              <a:buFont typeface="Arial" panose="020B0604020202020204" pitchFamily="34" charset="0"/>
              <a:buChar char="•"/>
            </a:pPr>
            <a:r>
              <a:rPr lang="en-US" b="1" dirty="0"/>
              <a:t>Initial Thoughts Only:</a:t>
            </a:r>
            <a:r>
              <a:rPr lang="en-US" dirty="0"/>
              <a:t> Focus on showing awareness, not deep analysis or validated data. Numbers are not expected here.</a:t>
            </a:r>
          </a:p>
          <a:p>
            <a:pPr marL="628650" lvl="1" indent="-171450">
              <a:buFont typeface="Arial" panose="020B0604020202020204" pitchFamily="34" charset="0"/>
              <a:buChar char="•"/>
            </a:pPr>
            <a:r>
              <a:rPr lang="en-US" b="1" dirty="0"/>
              <a:t>Be Specific (Where Possible):</a:t>
            </a:r>
            <a:r>
              <a:rPr lang="en-US" dirty="0"/>
              <a:t> Even initial thoughts are stronger if they refer to concrete examples (of needs, users, alternatives).</a:t>
            </a:r>
          </a:p>
          <a:p>
            <a:pPr marL="628650" lvl="1" indent="-171450">
              <a:buFont typeface="Arial" panose="020B0604020202020204" pitchFamily="34" charset="0"/>
              <a:buChar char="•"/>
            </a:pPr>
            <a:r>
              <a:rPr lang="en-US" b="1" dirty="0"/>
              <a:t>Connect to Your Idea:</a:t>
            </a:r>
            <a:r>
              <a:rPr lang="en-US" dirty="0"/>
              <a:t> Ensure your market thoughts relate directly back to the problem your innovation solves (from Chapter 2).</a:t>
            </a:r>
          </a:p>
          <a:p>
            <a:pPr marL="628650" lvl="1" indent="-171450">
              <a:buFont typeface="Arial" panose="020B0604020202020204" pitchFamily="34" charset="0"/>
              <a:buChar char="•"/>
            </a:pPr>
            <a:r>
              <a:rPr lang="en-US" b="1" dirty="0"/>
              <a:t>Keep it Brief:</a:t>
            </a:r>
            <a:r>
              <a:rPr lang="en-US" dirty="0"/>
              <a:t> Use bullet points and concise descriptions.</a:t>
            </a:r>
          </a:p>
        </p:txBody>
      </p:sp>
      <p:sp>
        <p:nvSpPr>
          <p:cNvPr id="4" name="Foliennummernplatzhalter 3">
            <a:extLst>
              <a:ext uri="{FF2B5EF4-FFF2-40B4-BE49-F238E27FC236}">
                <a16:creationId xmlns:a16="http://schemas.microsoft.com/office/drawing/2014/main" id="{F518A1D1-45EA-6E29-8BAF-719A5EADACB5}"/>
              </a:ext>
            </a:extLst>
          </p:cNvPr>
          <p:cNvSpPr>
            <a:spLocks noGrp="1"/>
          </p:cNvSpPr>
          <p:nvPr>
            <p:ph type="sldNum" sz="quarter" idx="5"/>
          </p:nvPr>
        </p:nvSpPr>
        <p:spPr/>
        <p:txBody>
          <a:bodyPr/>
          <a:lstStyle/>
          <a:p>
            <a:fld id="{C710EEAD-6440-4CB3-9929-EECECE0DAE08}" type="slidenum">
              <a:rPr lang="en-DE" smtClean="0"/>
              <a:t>6</a:t>
            </a:fld>
            <a:endParaRPr lang="en-DE"/>
          </a:p>
        </p:txBody>
      </p:sp>
    </p:spTree>
    <p:extLst>
      <p:ext uri="{BB962C8B-B14F-4D97-AF65-F5344CB8AC3E}">
        <p14:creationId xmlns:p14="http://schemas.microsoft.com/office/powerpoint/2010/main" val="31662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C20B9-FB7A-4162-F112-403D1E93E9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1A9C7F-8526-65EC-9293-1EA3EDB6FBD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057CCB8-1447-EF5B-3FDD-AE552556FF30}"/>
              </a:ext>
            </a:extLst>
          </p:cNvPr>
          <p:cNvSpPr>
            <a:spLocks noGrp="1"/>
          </p:cNvSpPr>
          <p:nvPr>
            <p:ph type="body" idx="1"/>
          </p:nvPr>
        </p:nvSpPr>
        <p:spPr/>
        <p:txBody>
          <a:bodyPr/>
          <a:lstStyle/>
          <a:p>
            <a:pPr>
              <a:buNone/>
            </a:pPr>
            <a:r>
              <a:rPr lang="en-US" b="1" dirty="0"/>
              <a:t>Good Luck!</a:t>
            </a:r>
            <a:endParaRPr lang="en-US" dirty="0"/>
          </a:p>
          <a:p>
            <a:endParaRPr lang="de-DE" dirty="0"/>
          </a:p>
        </p:txBody>
      </p:sp>
      <p:sp>
        <p:nvSpPr>
          <p:cNvPr id="4" name="Foliennummernplatzhalter 3">
            <a:extLst>
              <a:ext uri="{FF2B5EF4-FFF2-40B4-BE49-F238E27FC236}">
                <a16:creationId xmlns:a16="http://schemas.microsoft.com/office/drawing/2014/main" id="{A7989346-2AAF-C9D1-B9D1-8DD908F6F397}"/>
              </a:ext>
            </a:extLst>
          </p:cNvPr>
          <p:cNvSpPr>
            <a:spLocks noGrp="1"/>
          </p:cNvSpPr>
          <p:nvPr>
            <p:ph type="sldNum" sz="quarter" idx="5"/>
          </p:nvPr>
        </p:nvSpPr>
        <p:spPr/>
        <p:txBody>
          <a:bodyPr/>
          <a:lstStyle/>
          <a:p>
            <a:fld id="{C710EEAD-6440-4CB3-9929-EECECE0DAE08}" type="slidenum">
              <a:rPr lang="en-DE" smtClean="0"/>
              <a:t>7</a:t>
            </a:fld>
            <a:endParaRPr lang="en-DE"/>
          </a:p>
        </p:txBody>
      </p:sp>
    </p:spTree>
    <p:extLst>
      <p:ext uri="{BB962C8B-B14F-4D97-AF65-F5344CB8AC3E}">
        <p14:creationId xmlns:p14="http://schemas.microsoft.com/office/powerpoint/2010/main" val="105553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E042-623E-A382-A1C7-856AEF4DA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CFB03AE7-25D7-BC94-D960-CE7132E7F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5ED341C8-193A-8821-A8F6-92FBCD865A3E}"/>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5" name="Footer Placeholder 4">
            <a:extLst>
              <a:ext uri="{FF2B5EF4-FFF2-40B4-BE49-F238E27FC236}">
                <a16:creationId xmlns:a16="http://schemas.microsoft.com/office/drawing/2014/main" id="{15D62D86-00BC-701D-D314-BD5787D252DB}"/>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F12D1FE2-579C-2424-64CB-CB83ED408D96}"/>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9485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70B6-34A9-7482-EF4A-8916085CED69}"/>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743EE234-E821-872B-BFD0-4AB6EEF52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D755B455-57E2-9614-72CC-AE0593FAB2EF}"/>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5" name="Footer Placeholder 4">
            <a:extLst>
              <a:ext uri="{FF2B5EF4-FFF2-40B4-BE49-F238E27FC236}">
                <a16:creationId xmlns:a16="http://schemas.microsoft.com/office/drawing/2014/main" id="{05334EE4-79AA-F73C-DCC5-0BAAE717C8E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F00F67A-C19A-EC4F-F716-65E12DF4CD7E}"/>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135080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292FD-6874-F318-8774-C4C81FC718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AF522A99-D834-4B0B-FD13-7D81DC04EA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5F2047F9-23C8-D04C-D9A8-48229825A537}"/>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5" name="Footer Placeholder 4">
            <a:extLst>
              <a:ext uri="{FF2B5EF4-FFF2-40B4-BE49-F238E27FC236}">
                <a16:creationId xmlns:a16="http://schemas.microsoft.com/office/drawing/2014/main" id="{0A67B182-0776-4696-D0C3-056923C3D096}"/>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6653A8F-89D7-F7C7-5A94-EFA08C9A6B5A}"/>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93909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AB8C-DDCE-46C5-F7DF-2872CFC41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7FD59A2B-47E1-8E14-B69F-4C7F91249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84C3CE0D-6FC0-2A37-47DA-B47D5CAFFF22}"/>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5" name="Footer Placeholder 4">
            <a:extLst>
              <a:ext uri="{FF2B5EF4-FFF2-40B4-BE49-F238E27FC236}">
                <a16:creationId xmlns:a16="http://schemas.microsoft.com/office/drawing/2014/main" id="{6DB71CB1-A179-1896-0382-4138C9FEB9D1}"/>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9A3CD04-3730-677C-A9E0-2062BBEAE17B}"/>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271154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32BB-6C70-1392-206A-4CA407132D33}"/>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3A417035-9E98-94E5-CD24-F570645FF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2D7FAAC8-1686-09F5-8385-9DFB9DAC1C7F}"/>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5" name="Footer Placeholder 4">
            <a:extLst>
              <a:ext uri="{FF2B5EF4-FFF2-40B4-BE49-F238E27FC236}">
                <a16:creationId xmlns:a16="http://schemas.microsoft.com/office/drawing/2014/main" id="{0E9E8BBE-1B7B-8235-3678-8A8536905471}"/>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5A1767F1-267D-2509-ADCD-81EC5FDF7253}"/>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38786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3AE-A926-7D16-5E4F-20A3FE800A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772F7C67-D736-448C-74CD-6C96116864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CA6D2E-6C6E-31DB-102E-154C55ECA7E8}"/>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5" name="Footer Placeholder 4">
            <a:extLst>
              <a:ext uri="{FF2B5EF4-FFF2-40B4-BE49-F238E27FC236}">
                <a16:creationId xmlns:a16="http://schemas.microsoft.com/office/drawing/2014/main" id="{314616A7-067B-9A3C-0505-F13A1E4B28B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0702ADB8-1080-2461-4A14-C9CBF9750E47}"/>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186452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78E3-2BEE-B097-4B1D-D3025ADE5728}"/>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A7562BCE-7194-FAF4-42F3-42E0784C28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1EB04E00-58D7-F5DF-7801-87EA3C1C94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2CACC952-A989-C95E-97FB-A98F142D9CE0}"/>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6" name="Footer Placeholder 5">
            <a:extLst>
              <a:ext uri="{FF2B5EF4-FFF2-40B4-BE49-F238E27FC236}">
                <a16:creationId xmlns:a16="http://schemas.microsoft.com/office/drawing/2014/main" id="{8A5B6D23-BF85-C707-C07D-B1F63F7F2EAB}"/>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221E6C5F-156E-C489-A891-BE470B57DD48}"/>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186106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07A1-F7EE-B6AB-6677-B11834B032DF}"/>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A67F5308-83F5-003B-ECDF-A26568D6C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6D4A76-7478-6DE7-2E85-307E63D1F1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A4A1C5BD-741B-36F0-6D5E-79C94E6EC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34EF2F-3AE5-BB47-ABC0-27CF48A10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34830A03-B7D5-C611-267F-F5F002A94F71}"/>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8" name="Footer Placeholder 7">
            <a:extLst>
              <a:ext uri="{FF2B5EF4-FFF2-40B4-BE49-F238E27FC236}">
                <a16:creationId xmlns:a16="http://schemas.microsoft.com/office/drawing/2014/main" id="{9A6AFB5D-8771-1F40-DB9C-E4EE8600F884}"/>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CDD1B1F5-C2A3-2FF0-8940-2BC27D740336}"/>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368762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E3F8-D4FC-908F-9975-402ABCBAA02B}"/>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72ABA3A5-C0AF-AEA9-6380-C1E17B81B5D8}"/>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4" name="Footer Placeholder 3">
            <a:extLst>
              <a:ext uri="{FF2B5EF4-FFF2-40B4-BE49-F238E27FC236}">
                <a16:creationId xmlns:a16="http://schemas.microsoft.com/office/drawing/2014/main" id="{0340AEA6-6CB8-BFBF-57D5-D7B5E4A56A52}"/>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572B44F4-581E-EFC5-18FF-B095480A71EA}"/>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393989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F3374-8BEF-5C51-05AD-217B927188D7}"/>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3" name="Footer Placeholder 2">
            <a:extLst>
              <a:ext uri="{FF2B5EF4-FFF2-40B4-BE49-F238E27FC236}">
                <a16:creationId xmlns:a16="http://schemas.microsoft.com/office/drawing/2014/main" id="{4DDCFD3C-A332-0E36-267E-338C5FA92A95}"/>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0D96DFA9-85F4-7BDA-1181-0CF990049B6D}"/>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1189245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AB25-C3EE-9752-0499-F90A5D826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3A0E74CA-B267-98FC-AEC3-B35A144A4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EBDA4FCD-EF24-125C-8DD0-07338B48F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554DD-3B77-EBA7-A4AC-473D4C09E5EC}"/>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6" name="Footer Placeholder 5">
            <a:extLst>
              <a:ext uri="{FF2B5EF4-FFF2-40B4-BE49-F238E27FC236}">
                <a16:creationId xmlns:a16="http://schemas.microsoft.com/office/drawing/2014/main" id="{C54D8BE7-33A5-84F7-8127-B426C7B3674A}"/>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AC8D7BD8-4E31-46ED-6FFC-9C27FEEB321C}"/>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8335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706-B8C5-9823-861C-279A54B60F2A}"/>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FDA72486-EC38-DE6F-4A15-EAFF8837E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8AD66189-202E-A84D-E511-DBF2BFB806CB}"/>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5" name="Footer Placeholder 4">
            <a:extLst>
              <a:ext uri="{FF2B5EF4-FFF2-40B4-BE49-F238E27FC236}">
                <a16:creationId xmlns:a16="http://schemas.microsoft.com/office/drawing/2014/main" id="{1B5AF64B-E960-192A-F5BF-3C36F7A9E8C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744F21C-5006-BC56-497B-66D25F72ED27}"/>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2353424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58EF-D5BC-5A7E-9E77-65E6F03DC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44E0BE74-34CD-BE6C-5414-D7086426F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CD8BC65A-15A4-BF09-329E-2AB8BCA8C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4C4E5-7537-A324-B8EA-B35F0F8B63AB}"/>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6" name="Footer Placeholder 5">
            <a:extLst>
              <a:ext uri="{FF2B5EF4-FFF2-40B4-BE49-F238E27FC236}">
                <a16:creationId xmlns:a16="http://schemas.microsoft.com/office/drawing/2014/main" id="{D6DA446F-14B3-AAFA-5679-371B5437F4AC}"/>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300A89E0-3BD7-4AE5-B871-5651A03C294B}"/>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2409729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3C52-E596-23A0-CEFA-20EF9E4D6EBE}"/>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A3323479-DA3C-7DC0-2805-5D4823022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D5BB5B2A-B542-FD4F-7055-7E535DA46CC6}"/>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5" name="Footer Placeholder 4">
            <a:extLst>
              <a:ext uri="{FF2B5EF4-FFF2-40B4-BE49-F238E27FC236}">
                <a16:creationId xmlns:a16="http://schemas.microsoft.com/office/drawing/2014/main" id="{882CD17F-8A02-45BA-C21D-859C89C86E6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FC864AD2-B290-97F0-4F8B-78BF5C77F6E3}"/>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2242780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D428A-7B8A-DE61-6F96-6C0D60E349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39B32734-939B-3368-D5AA-68B6DB9D62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1E38606A-CCAF-F41E-BB1B-8CB0D6448C19}"/>
              </a:ext>
            </a:extLst>
          </p:cNvPr>
          <p:cNvSpPr>
            <a:spLocks noGrp="1"/>
          </p:cNvSpPr>
          <p:nvPr>
            <p:ph type="dt" sz="half" idx="10"/>
          </p:nvPr>
        </p:nvSpPr>
        <p:spPr/>
        <p:txBody>
          <a:bodyPr/>
          <a:lstStyle/>
          <a:p>
            <a:fld id="{82C2EE5A-70E4-4F0F-BE0B-0EB40BCCECC3}" type="datetimeFigureOut">
              <a:rPr lang="en-DE" smtClean="0"/>
              <a:t>04/01/2025</a:t>
            </a:fld>
            <a:endParaRPr lang="en-DE"/>
          </a:p>
        </p:txBody>
      </p:sp>
      <p:sp>
        <p:nvSpPr>
          <p:cNvPr id="5" name="Footer Placeholder 4">
            <a:extLst>
              <a:ext uri="{FF2B5EF4-FFF2-40B4-BE49-F238E27FC236}">
                <a16:creationId xmlns:a16="http://schemas.microsoft.com/office/drawing/2014/main" id="{9355FD52-5BB9-0F2A-C3B0-0C27A5D2E961}"/>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183993F5-644B-29A0-07A3-8F878B69169A}"/>
              </a:ext>
            </a:extLst>
          </p:cNvPr>
          <p:cNvSpPr>
            <a:spLocks noGrp="1"/>
          </p:cNvSpPr>
          <p:nvPr>
            <p:ph type="sldNum" sz="quarter" idx="12"/>
          </p:nvPr>
        </p:nvSpPr>
        <p:spPr/>
        <p:txBody>
          <a:bodyPr/>
          <a:lstStyle/>
          <a:p>
            <a:fld id="{BC0717A7-635C-4E8C-A877-F18F473EB29B}" type="slidenum">
              <a:rPr lang="en-DE" smtClean="0"/>
              <a:t>‹Nr.›</a:t>
            </a:fld>
            <a:endParaRPr lang="en-DE"/>
          </a:p>
        </p:txBody>
      </p:sp>
    </p:spTree>
    <p:extLst>
      <p:ext uri="{BB962C8B-B14F-4D97-AF65-F5344CB8AC3E}">
        <p14:creationId xmlns:p14="http://schemas.microsoft.com/office/powerpoint/2010/main" val="10951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userDrawn="1">
  <p:cSld name="13_Titelfolie">
    <p:spTree>
      <p:nvGrpSpPr>
        <p:cNvPr id="1" name=""/>
        <p:cNvGrpSpPr/>
        <p:nvPr/>
      </p:nvGrpSpPr>
      <p:grpSpPr bwMode="auto">
        <a:xfrm>
          <a:off x="0" y="0"/>
          <a:ext cx="0" cy="0"/>
          <a:chOff x="0" y="0"/>
          <a:chExt cx="0" cy="0"/>
        </a:xfrm>
      </p:grpSpPr>
      <p:sp>
        <p:nvSpPr>
          <p:cNvPr id="50" name="Titel 49"/>
          <p:cNvSpPr>
            <a:spLocks noGrp="1"/>
          </p:cNvSpPr>
          <p:nvPr>
            <p:ph type="title"/>
          </p:nvPr>
        </p:nvSpPr>
        <p:spPr bwMode="auto">
          <a:xfrm>
            <a:off x="339427" y="365127"/>
            <a:ext cx="10515600" cy="689408"/>
          </a:xfrm>
        </p:spPr>
        <p:txBody>
          <a:bodyPr>
            <a:normAutofit/>
          </a:bodyPr>
          <a:lstStyle>
            <a:lvl1pPr>
              <a:defRPr sz="3600">
                <a:solidFill>
                  <a:srgbClr val="00ABD6"/>
                </a:solidFill>
              </a:defRPr>
            </a:lvl1pPr>
          </a:lstStyle>
          <a:p>
            <a:pPr>
              <a:defRPr/>
            </a:pPr>
            <a:r>
              <a:rPr lang="de-DE"/>
              <a:t>Mastertitelformat bearbeiten</a:t>
            </a:r>
            <a:endParaRPr/>
          </a:p>
        </p:txBody>
      </p:sp>
    </p:spTree>
    <p:extLst>
      <p:ext uri="{BB962C8B-B14F-4D97-AF65-F5344CB8AC3E}">
        <p14:creationId xmlns:p14="http://schemas.microsoft.com/office/powerpoint/2010/main" val="15191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EC9E-5F0F-A975-46A2-29CB29704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1C4199ED-CD1B-F4B8-F6F6-AC33775909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7C8D6-3D1B-437D-FB06-39CBA816BB69}"/>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5" name="Footer Placeholder 4">
            <a:extLst>
              <a:ext uri="{FF2B5EF4-FFF2-40B4-BE49-F238E27FC236}">
                <a16:creationId xmlns:a16="http://schemas.microsoft.com/office/drawing/2014/main" id="{2F85E0FC-886E-E9F7-1FE0-73CAF6065532}"/>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F4911C9F-6662-73AC-55FE-4746EBD0C8C6}"/>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403811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400F-833A-F69D-9205-FDA139ECA38C}"/>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DBFAB796-3C37-965F-1B83-FEDE720D71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FA48083B-7D8E-8685-0219-0ABA34330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E434A900-28FF-A147-01BE-86A0DF939A40}"/>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6" name="Footer Placeholder 5">
            <a:extLst>
              <a:ext uri="{FF2B5EF4-FFF2-40B4-BE49-F238E27FC236}">
                <a16:creationId xmlns:a16="http://schemas.microsoft.com/office/drawing/2014/main" id="{76D92085-8881-63BF-C561-2D1C4529F5E9}"/>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180BB04-E822-929C-6394-3BF613E30720}"/>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33447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E2EB-B99B-3BB9-A6E8-3A099CEBBAAF}"/>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F457D330-29D7-AAA0-9B0D-A1664AD2A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A7B68-4972-ECAF-607A-534D48954A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7992261A-C97A-83F7-AC9C-5083E62FD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E90DE-D9BD-E84F-A7C2-55095AA18B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B578070C-A7A5-FA83-3A9D-FE4EDDBDD6C7}"/>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8" name="Footer Placeholder 7">
            <a:extLst>
              <a:ext uri="{FF2B5EF4-FFF2-40B4-BE49-F238E27FC236}">
                <a16:creationId xmlns:a16="http://schemas.microsoft.com/office/drawing/2014/main" id="{A0BC914C-7DA3-523B-A743-6946B64B203C}"/>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8D89597D-8ED7-CEE9-E452-3549ABDE4909}"/>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331242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EF68-599A-296C-7231-F7D901DD8AB2}"/>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90FFF0F9-290D-7783-5C27-8CA9D615E3B1}"/>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4" name="Footer Placeholder 3">
            <a:extLst>
              <a:ext uri="{FF2B5EF4-FFF2-40B4-BE49-F238E27FC236}">
                <a16:creationId xmlns:a16="http://schemas.microsoft.com/office/drawing/2014/main" id="{42A666A5-8AD4-88FB-B1D1-F576D06322AB}"/>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59470272-EE54-5AE6-B305-51F3E36FA9FB}"/>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289723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B27A9-EE29-618E-2413-924B248B2155}"/>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3" name="Footer Placeholder 2">
            <a:extLst>
              <a:ext uri="{FF2B5EF4-FFF2-40B4-BE49-F238E27FC236}">
                <a16:creationId xmlns:a16="http://schemas.microsoft.com/office/drawing/2014/main" id="{52938E09-0310-D6F5-866B-A5B29CBC6637}"/>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4152BD42-760E-E500-A674-19D2C4AA24BA}"/>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399000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EF7A-6417-FBD8-4FFF-56892DEA1A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09F13A24-A019-ED28-F300-54E182AB0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7214A68C-8CA1-40EA-DBB5-3B83ED992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6952B-EC7D-7461-CB5F-4F89BFEFB8C8}"/>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6" name="Footer Placeholder 5">
            <a:extLst>
              <a:ext uri="{FF2B5EF4-FFF2-40B4-BE49-F238E27FC236}">
                <a16:creationId xmlns:a16="http://schemas.microsoft.com/office/drawing/2014/main" id="{82347FD9-5517-D6D8-48F9-A927354AAEFE}"/>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CA71267B-8A69-FC91-1FAC-6CE3C51E51C0}"/>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187340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69BC-DC20-8959-151F-869EC3A91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51C0868A-E19C-0EAC-8D9D-FEC89FCB8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7E84453D-D589-3AA9-F200-337C71C1D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4CD7B-D841-865A-E786-DA2A0198A4CB}"/>
              </a:ext>
            </a:extLst>
          </p:cNvPr>
          <p:cNvSpPr>
            <a:spLocks noGrp="1"/>
          </p:cNvSpPr>
          <p:nvPr>
            <p:ph type="dt" sz="half" idx="10"/>
          </p:nvPr>
        </p:nvSpPr>
        <p:spPr/>
        <p:txBody>
          <a:bodyPr/>
          <a:lstStyle/>
          <a:p>
            <a:fld id="{45C29A04-799C-479C-B6F7-FF540CE3065C}" type="datetimeFigureOut">
              <a:rPr lang="en-DE" smtClean="0"/>
              <a:t>04/01/2025</a:t>
            </a:fld>
            <a:endParaRPr lang="en-DE"/>
          </a:p>
        </p:txBody>
      </p:sp>
      <p:sp>
        <p:nvSpPr>
          <p:cNvPr id="6" name="Footer Placeholder 5">
            <a:extLst>
              <a:ext uri="{FF2B5EF4-FFF2-40B4-BE49-F238E27FC236}">
                <a16:creationId xmlns:a16="http://schemas.microsoft.com/office/drawing/2014/main" id="{58C4F213-CBEA-ADAD-6ACF-B16A9D281EB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E079934-70D9-817C-8B3F-277CC0B09178}"/>
              </a:ext>
            </a:extLst>
          </p:cNvPr>
          <p:cNvSpPr>
            <a:spLocks noGrp="1"/>
          </p:cNvSpPr>
          <p:nvPr>
            <p:ph type="sldNum" sz="quarter" idx="12"/>
          </p:nvPr>
        </p:nvSpPr>
        <p:spPr/>
        <p:txBody>
          <a:bodyPr/>
          <a:lstStyle/>
          <a:p>
            <a:fld id="{AE30D0F3-D19E-4DD0-B28C-4B825A4DF547}" type="slidenum">
              <a:rPr lang="en-DE" smtClean="0"/>
              <a:t>‹Nr.›</a:t>
            </a:fld>
            <a:endParaRPr lang="en-DE"/>
          </a:p>
        </p:txBody>
      </p:sp>
    </p:spTree>
    <p:extLst>
      <p:ext uri="{BB962C8B-B14F-4D97-AF65-F5344CB8AC3E}">
        <p14:creationId xmlns:p14="http://schemas.microsoft.com/office/powerpoint/2010/main" val="182802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EB349-D9F1-204D-F24B-1747B97D5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8FC7CBCB-1C15-0105-E371-31936DFA0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590ADE50-DBD5-06D9-E58E-24C43CAED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C29A04-799C-479C-B6F7-FF540CE3065C}" type="datetimeFigureOut">
              <a:rPr lang="en-DE" smtClean="0"/>
              <a:t>04/01/2025</a:t>
            </a:fld>
            <a:endParaRPr lang="en-DE"/>
          </a:p>
        </p:txBody>
      </p:sp>
      <p:sp>
        <p:nvSpPr>
          <p:cNvPr id="5" name="Footer Placeholder 4">
            <a:extLst>
              <a:ext uri="{FF2B5EF4-FFF2-40B4-BE49-F238E27FC236}">
                <a16:creationId xmlns:a16="http://schemas.microsoft.com/office/drawing/2014/main" id="{90927FDD-E98B-2EC0-4102-1A9C061C4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4A851726-E542-8722-3E64-5F9708449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30D0F3-D19E-4DD0-B28C-4B825A4DF547}" type="slidenum">
              <a:rPr lang="en-DE" smtClean="0"/>
              <a:t>‹Nr.›</a:t>
            </a:fld>
            <a:endParaRPr lang="en-DE"/>
          </a:p>
        </p:txBody>
      </p:sp>
    </p:spTree>
    <p:extLst>
      <p:ext uri="{BB962C8B-B14F-4D97-AF65-F5344CB8AC3E}">
        <p14:creationId xmlns:p14="http://schemas.microsoft.com/office/powerpoint/2010/main" val="179715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1D43F-3F43-9F15-0740-3356BC032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5FE89A62-A1E0-F4D5-4863-3D2945928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27E8EEF2-1636-8755-8EA6-95005FC5A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C2EE5A-70E4-4F0F-BE0B-0EB40BCCECC3}" type="datetimeFigureOut">
              <a:rPr lang="en-DE" smtClean="0"/>
              <a:t>04/01/2025</a:t>
            </a:fld>
            <a:endParaRPr lang="en-DE"/>
          </a:p>
        </p:txBody>
      </p:sp>
      <p:sp>
        <p:nvSpPr>
          <p:cNvPr id="5" name="Footer Placeholder 4">
            <a:extLst>
              <a:ext uri="{FF2B5EF4-FFF2-40B4-BE49-F238E27FC236}">
                <a16:creationId xmlns:a16="http://schemas.microsoft.com/office/drawing/2014/main" id="{1482F062-8B95-047A-71F5-E2DFAC4A2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8312082E-2B16-1C03-33DA-291B2E245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0717A7-635C-4E8C-A877-F18F473EB29B}" type="slidenum">
              <a:rPr lang="en-DE" smtClean="0"/>
              <a:t>‹Nr.›</a:t>
            </a:fld>
            <a:endParaRPr lang="en-DE"/>
          </a:p>
        </p:txBody>
      </p:sp>
    </p:spTree>
    <p:extLst>
      <p:ext uri="{BB962C8B-B14F-4D97-AF65-F5344CB8AC3E}">
        <p14:creationId xmlns:p14="http://schemas.microsoft.com/office/powerpoint/2010/main" val="1887999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info@materials-lab-incubator.com?subject=Application%20|%20Reading%20Deck"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4767E-0B7D-128B-66B2-3C2E28105EB3}"/>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207EB105-C4F1-3E5E-16C9-EE9914C2EC46}"/>
              </a:ext>
            </a:extLst>
          </p:cNvPr>
          <p:cNvSpPr txBox="1"/>
          <p:nvPr/>
        </p:nvSpPr>
        <p:spPr>
          <a:xfrm>
            <a:off x="266319" y="59007"/>
            <a:ext cx="11659362" cy="850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rPr>
              <a:t>	Application Guideline &amp; Tips</a:t>
            </a:r>
          </a:p>
          <a:p>
            <a:pPr>
              <a:lnSpc>
                <a:spcPct val="50000"/>
              </a:lnSpc>
              <a:defRPr/>
            </a:pPr>
            <a:r>
              <a:rPr lang="en-US" sz="1600" dirty="0">
                <a:solidFill>
                  <a:schemeClr val="bg1">
                    <a:lumMod val="65000"/>
                  </a:schemeClr>
                </a:solidFill>
              </a:rPr>
              <a:t>	Welcome to The Materials Lab Incubator Application!</a:t>
            </a:r>
            <a:endPar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endParaRPr>
          </a:p>
        </p:txBody>
      </p:sp>
      <p:sp>
        <p:nvSpPr>
          <p:cNvPr id="32" name="Textfeld 31">
            <a:extLst>
              <a:ext uri="{FF2B5EF4-FFF2-40B4-BE49-F238E27FC236}">
                <a16:creationId xmlns:a16="http://schemas.microsoft.com/office/drawing/2014/main" id="{B542FD04-E529-85DC-16CC-10FAB2952A79}"/>
              </a:ext>
            </a:extLst>
          </p:cNvPr>
          <p:cNvSpPr txBox="1"/>
          <p:nvPr/>
        </p:nvSpPr>
        <p:spPr>
          <a:xfrm>
            <a:off x="266319" y="871461"/>
            <a:ext cx="11659362" cy="649408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dirty="0"/>
              <a:t>This presentation deck is your opportunity to introduce your innovative idea and your team to us. It will be the primary basis for our evaluation. Please read these guidelines carefully to understand how to best present your project.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200" b="0" i="0" u="none" strike="noStrike" cap="none" normalizeH="0" baseline="0" dirty="0">
              <a:ln>
                <a:noFill/>
              </a:ln>
              <a:solidFill>
                <a:schemeClr val="tx1"/>
              </a:solidFill>
              <a:effectLst/>
              <a:latin typeface="Arial" panose="020B0604020202020204" pitchFamily="34" charset="0"/>
            </a:endParaRPr>
          </a:p>
          <a:p>
            <a:pPr>
              <a:buNone/>
            </a:pPr>
            <a:r>
              <a:rPr lang="en-US" sz="1400" cap="small" dirty="0">
                <a:gradFill>
                  <a:gsLst>
                    <a:gs pos="0">
                      <a:srgbClr val="C9D300"/>
                    </a:gs>
                    <a:gs pos="48000">
                      <a:srgbClr val="85604E"/>
                    </a:gs>
                    <a:gs pos="100000">
                      <a:srgbClr val="1498C2"/>
                    </a:gs>
                  </a:gsLst>
                  <a:lin ang="16200000" scaled="1"/>
                </a:gradFill>
                <a:latin typeface="Montserrat" pitchFamily="2" charset="0"/>
              </a:rPr>
              <a:t>Application Deadline: </a:t>
            </a:r>
            <a:r>
              <a:rPr lang="en-US" sz="1200" b="1" dirty="0"/>
              <a:t>May 15, 2025</a:t>
            </a:r>
            <a:endParaRPr lang="en-US" sz="1200" dirty="0"/>
          </a:p>
          <a:p>
            <a:pPr>
              <a:buNone/>
            </a:pPr>
            <a:r>
              <a:rPr lang="en-US" sz="1400" cap="small" dirty="0">
                <a:gradFill>
                  <a:gsLst>
                    <a:gs pos="0">
                      <a:srgbClr val="C9D300"/>
                    </a:gs>
                    <a:gs pos="48000">
                      <a:srgbClr val="85604E"/>
                    </a:gs>
                    <a:gs pos="100000">
                      <a:srgbClr val="1498C2"/>
                    </a:gs>
                  </a:gsLst>
                  <a:lin ang="16200000" scaled="1"/>
                </a:gradFill>
                <a:latin typeface="Montserrat" pitchFamily="2" charset="0"/>
              </a:rPr>
              <a:t>Submission Requirements:</a:t>
            </a:r>
          </a:p>
          <a:p>
            <a:pPr marL="171450" indent="-171450">
              <a:buFont typeface="Arial" panose="020B0604020202020204" pitchFamily="34" charset="0"/>
              <a:buChar char="•"/>
            </a:pPr>
            <a:r>
              <a:rPr lang="en-US" sz="1200" b="1" dirty="0"/>
              <a:t>What to Submit:</a:t>
            </a:r>
            <a:r>
              <a:rPr lang="en-US" sz="1200" dirty="0"/>
              <a:t> Please upload this presentation deck </a:t>
            </a:r>
            <a:r>
              <a:rPr lang="en-US" sz="1200" b="1" dirty="0"/>
              <a:t>along with the provided financial plan</a:t>
            </a:r>
            <a:r>
              <a:rPr lang="en-US" sz="1200" dirty="0"/>
              <a:t> (covering the planned project duration within the incubator) via our online application form.</a:t>
            </a:r>
          </a:p>
          <a:p>
            <a:pPr marL="171450" indent="-171450">
              <a:buFont typeface="Arial" panose="020B0604020202020204" pitchFamily="34" charset="0"/>
              <a:buChar char="•"/>
            </a:pPr>
            <a:r>
              <a:rPr lang="en-US" sz="1200" b="1" dirty="0"/>
              <a:t>Deck Length:</a:t>
            </a:r>
            <a:r>
              <a:rPr lang="en-US" sz="1200" dirty="0"/>
              <a:t> Your submitted deck must have a </a:t>
            </a:r>
            <a:r>
              <a:rPr lang="en-US" sz="1200" b="1" dirty="0"/>
              <a:t>minimum of 5 slides</a:t>
            </a:r>
            <a:r>
              <a:rPr lang="en-US" sz="1200" dirty="0"/>
              <a:t> (including a title slide that you should create) and a </a:t>
            </a:r>
            <a:r>
              <a:rPr lang="en-US" sz="1200" b="1" dirty="0"/>
              <a:t>maximum of 10 slides</a:t>
            </a:r>
            <a:r>
              <a:rPr lang="en-US" sz="1200" dirty="0"/>
              <a:t> in total.</a:t>
            </a:r>
          </a:p>
          <a:p>
            <a:pPr lvl="1"/>
            <a:r>
              <a:rPr lang="en-US" sz="1050" b="1" dirty="0"/>
              <a:t>NOTE: More slides are not necessarily better. Focus on quality and clarity over quantity.</a:t>
            </a:r>
            <a:r>
              <a:rPr lang="en-US" sz="1050" dirty="0"/>
              <a:t> Our reviewers have limited time and highly value presentations that are concise, get straight to the point, and effectively communicate the essential aspects of your project within the limit. Avoid unnecessary jargon or overly lengthy explanations.</a:t>
            </a:r>
          </a:p>
          <a:p>
            <a:pPr marL="171450" indent="-171450">
              <a:buFont typeface="Arial" panose="020B0604020202020204" pitchFamily="34" charset="0"/>
              <a:buChar char="•"/>
            </a:pPr>
            <a:r>
              <a:rPr lang="en-US" sz="1200" b="1" dirty="0"/>
              <a:t>Recommended Structure:</a:t>
            </a:r>
            <a:r>
              <a:rPr lang="en-US" sz="1200" dirty="0"/>
              <a:t> We recommend structuring your core content around the 4 key chapters outlined in our template: </a:t>
            </a:r>
          </a:p>
          <a:p>
            <a:pPr marL="742950" lvl="1" indent="-285750">
              <a:buFont typeface="Arial" panose="020B0604020202020204" pitchFamily="34" charset="0"/>
              <a:buChar char="•"/>
            </a:pPr>
            <a:r>
              <a:rPr lang="en-US" sz="1200" dirty="0">
                <a:hlinkClick r:id="rId3" action="ppaction://hlinksldjump"/>
              </a:rPr>
              <a:t>Title Slide </a:t>
            </a:r>
            <a:r>
              <a:rPr lang="en-US" sz="1200" dirty="0"/>
              <a:t>| 1 Slide</a:t>
            </a:r>
          </a:p>
          <a:p>
            <a:pPr marL="742950" lvl="1" indent="-285750">
              <a:buFont typeface="Arial" panose="020B0604020202020204" pitchFamily="34" charset="0"/>
              <a:buChar char="•"/>
            </a:pPr>
            <a:r>
              <a:rPr lang="en-US" sz="1200" dirty="0">
                <a:hlinkClick r:id="rId4" action="ppaction://hlinksldjump"/>
              </a:rPr>
              <a:t>Motivation &amp; Executive Summary </a:t>
            </a:r>
            <a:r>
              <a:rPr lang="en-US" sz="1200" dirty="0"/>
              <a:t>| 1 Slide</a:t>
            </a:r>
          </a:p>
          <a:p>
            <a:pPr marL="742950" lvl="1" indent="-285750">
              <a:buFont typeface="Arial" panose="020B0604020202020204" pitchFamily="34" charset="0"/>
              <a:buChar char="•"/>
            </a:pPr>
            <a:r>
              <a:rPr lang="en-US" sz="1200" dirty="0">
                <a:hlinkClick r:id="rId5" action="ppaction://hlinksldjump"/>
              </a:rPr>
              <a:t>The Idea </a:t>
            </a:r>
            <a:r>
              <a:rPr lang="en-US" sz="1200" dirty="0"/>
              <a:t>| 1-3 Slides</a:t>
            </a:r>
          </a:p>
          <a:p>
            <a:pPr marL="742950" lvl="1" indent="-285750">
              <a:buFont typeface="Arial" panose="020B0604020202020204" pitchFamily="34" charset="0"/>
              <a:buChar char="•"/>
            </a:pPr>
            <a:r>
              <a:rPr lang="en-US" sz="1200" dirty="0">
                <a:hlinkClick r:id="rId6" action="ppaction://hlinksldjump"/>
              </a:rPr>
              <a:t>The Team </a:t>
            </a:r>
            <a:r>
              <a:rPr lang="en-US" sz="1200" dirty="0"/>
              <a:t>| 1-3 Slides</a:t>
            </a:r>
          </a:p>
          <a:p>
            <a:pPr marL="742950" lvl="1" indent="-285750">
              <a:buFont typeface="Arial" panose="020B0604020202020204" pitchFamily="34" charset="0"/>
              <a:buChar char="•"/>
            </a:pPr>
            <a:r>
              <a:rPr lang="en-US" sz="1200" dirty="0">
                <a:hlinkClick r:id="rId7" action="ppaction://hlinksldjump"/>
              </a:rPr>
              <a:t>Market Analysis </a:t>
            </a:r>
            <a:r>
              <a:rPr lang="en-US" sz="1200" dirty="0"/>
              <a:t>(Initial Thoughts) | 1-2 Slides</a:t>
            </a:r>
          </a:p>
          <a:p>
            <a:pPr marL="742950" lvl="1" indent="-285750">
              <a:buFont typeface="Arial" panose="020B0604020202020204" pitchFamily="34" charset="0"/>
              <a:buChar char="•"/>
            </a:pPr>
            <a:endParaRPr lang="en-US" sz="1200" dirty="0"/>
          </a:p>
          <a:p>
            <a:r>
              <a:rPr lang="en-US" sz="1400" cap="small" dirty="0">
                <a:gradFill>
                  <a:gsLst>
                    <a:gs pos="0">
                      <a:srgbClr val="C9D300"/>
                    </a:gs>
                    <a:gs pos="48000">
                      <a:srgbClr val="85604E"/>
                    </a:gs>
                    <a:gs pos="100000">
                      <a:srgbClr val="1498C2"/>
                    </a:gs>
                  </a:gsLst>
                  <a:lin ang="16200000" scaled="1"/>
                </a:gradFill>
                <a:latin typeface="Montserrat" pitchFamily="2" charset="0"/>
              </a:rPr>
              <a:t>Using the Template &amp; Design Freedom:</a:t>
            </a:r>
          </a:p>
          <a:p>
            <a:pPr marL="171450" indent="-171450">
              <a:buFont typeface="Arial" panose="020B0604020202020204" pitchFamily="34" charset="0"/>
              <a:buChar char="•"/>
            </a:pPr>
            <a:r>
              <a:rPr lang="en-US" sz="1200" dirty="0"/>
              <a:t>The provided template slides offer a structure and guiding questions to help you cover the essential points.</a:t>
            </a:r>
          </a:p>
          <a:p>
            <a:pPr marL="171450" indent="-171450">
              <a:buFont typeface="Arial" panose="020B0604020202020204" pitchFamily="34" charset="0"/>
              <a:buChar char="•"/>
            </a:pPr>
            <a:r>
              <a:rPr lang="en-US" sz="1200" b="1" dirty="0"/>
              <a:t>Check the Notes Section!</a:t>
            </a:r>
            <a:r>
              <a:rPr lang="en-US" sz="1200" dirty="0"/>
              <a:t> Below each template slide, you'll find valuable supplementary information explaining the purpose of each section in more detail.</a:t>
            </a:r>
          </a:p>
          <a:p>
            <a:pPr marL="171450" indent="-171450">
              <a:buFont typeface="Arial" panose="020B0604020202020204" pitchFamily="34" charset="0"/>
              <a:buChar char="•"/>
            </a:pPr>
            <a:r>
              <a:rPr lang="en-US" sz="1200" dirty="0"/>
              <a:t>You are </a:t>
            </a:r>
            <a:r>
              <a:rPr lang="en-US" sz="1200" b="1" dirty="0"/>
              <a:t>free to use this template directly OR create your own deck</a:t>
            </a:r>
            <a:r>
              <a:rPr lang="en-US" sz="1200" dirty="0"/>
              <a:t> with your own design. Feel free to be creative! The content structure and guidelines remain important regardless of the design.</a:t>
            </a:r>
          </a:p>
          <a:p>
            <a:pPr marL="171450" indent="-171450">
              <a:buFont typeface="Arial" panose="020B0604020202020204" pitchFamily="34" charset="0"/>
              <a:buChar char="•"/>
            </a:pPr>
            <a:endParaRPr lang="en-US" sz="1200" dirty="0"/>
          </a:p>
          <a:p>
            <a:pPr>
              <a:buNone/>
            </a:pPr>
            <a:r>
              <a:rPr lang="en-US" sz="1400" cap="small" dirty="0">
                <a:gradFill>
                  <a:gsLst>
                    <a:gs pos="0">
                      <a:srgbClr val="C9D300"/>
                    </a:gs>
                    <a:gs pos="48000">
                      <a:srgbClr val="85604E"/>
                    </a:gs>
                    <a:gs pos="100000">
                      <a:srgbClr val="1498C2"/>
                    </a:gs>
                  </a:gsLst>
                  <a:lin ang="16200000" scaled="1"/>
                </a:gradFill>
                <a:latin typeface="Montserrat" pitchFamily="2" charset="0"/>
              </a:rPr>
              <a:t>Key Guidelines for Your Content:</a:t>
            </a:r>
          </a:p>
          <a:p>
            <a:pPr marL="171450" indent="-171450">
              <a:buFont typeface="Arial" panose="020B0604020202020204" pitchFamily="34" charset="0"/>
              <a:buChar char="•"/>
            </a:pPr>
            <a:r>
              <a:rPr lang="en-US" sz="1200" b="1" dirty="0"/>
              <a:t>Be Precise &amp; Clear:</a:t>
            </a:r>
            <a:r>
              <a:rPr lang="en-US" sz="1200" dirty="0"/>
              <a:t> Explain your idea in terms understandable to a scientifically literate audience, but potentially outside your specific domain. Avoid unnecessary jargon.</a:t>
            </a:r>
          </a:p>
          <a:p>
            <a:pPr marL="171450" indent="-171450">
              <a:buFont typeface="Arial" panose="020B0604020202020204" pitchFamily="34" charset="0"/>
              <a:buChar char="•"/>
            </a:pPr>
            <a:r>
              <a:rPr lang="en-US" sz="1200" b="1" dirty="0"/>
              <a:t>Focus on Value:</a:t>
            </a:r>
            <a:r>
              <a:rPr lang="en-US" sz="1200" dirty="0"/>
              <a:t> Clearly articulate the problem you solve and the benefit/value your innovation offers (for users, for the market).</a:t>
            </a:r>
          </a:p>
          <a:p>
            <a:pPr marL="171450" indent="-171450">
              <a:buFont typeface="Arial" panose="020B0604020202020204" pitchFamily="34" charset="0"/>
              <a:buChar char="•"/>
            </a:pPr>
            <a:r>
              <a:rPr lang="en-US" sz="1200" b="1" dirty="0"/>
              <a:t>Show Your Passion:</a:t>
            </a:r>
            <a:r>
              <a:rPr lang="en-US" sz="1200" dirty="0"/>
              <a:t> Let your enthusiasm and commitment to your idea shine through. Why does this matter to you?</a:t>
            </a:r>
          </a:p>
          <a:p>
            <a:pPr marL="171450" indent="-171450">
              <a:buFont typeface="Arial" panose="020B0604020202020204" pitchFamily="34" charset="0"/>
              <a:buChar char="•"/>
            </a:pPr>
            <a:r>
              <a:rPr lang="en-US" sz="1200" b="1" dirty="0"/>
              <a:t>Be Honest &amp; Realistic:</a:t>
            </a:r>
            <a:r>
              <a:rPr lang="en-US" sz="1200" dirty="0"/>
              <a:t> Be candid about the current stage, team gaps, and the preliminary nature of your market assessment. Self-awareness is key.</a:t>
            </a:r>
          </a:p>
          <a:p>
            <a:pPr marL="171450" indent="-171450">
              <a:buFont typeface="Arial" panose="020B0604020202020204" pitchFamily="34" charset="0"/>
              <a:buChar char="•"/>
            </a:pPr>
            <a:r>
              <a:rPr lang="en-US" sz="1200" b="1" dirty="0"/>
              <a:t>Focus on the Essentials:</a:t>
            </a:r>
            <a:r>
              <a:rPr lang="en-US" sz="1200" dirty="0"/>
              <a:t> Prioritize the most critical information given the early stage and slide limit.</a:t>
            </a:r>
          </a:p>
          <a:p>
            <a:endParaRPr lang="en-US" sz="1200" dirty="0"/>
          </a:p>
          <a:p>
            <a:pPr algn="r"/>
            <a:r>
              <a:rPr lang="en-US" sz="1200" b="1" dirty="0"/>
              <a:t>We look forward to learning about your innovative project!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chemeClr val="tx1"/>
              </a:solidFill>
              <a:effectLst/>
              <a:latin typeface="Arial" panose="020B0604020202020204" pitchFamily="34" charset="0"/>
            </a:endParaRPr>
          </a:p>
        </p:txBody>
      </p:sp>
      <p:grpSp>
        <p:nvGrpSpPr>
          <p:cNvPr id="3" name="Group 18">
            <a:extLst>
              <a:ext uri="{FF2B5EF4-FFF2-40B4-BE49-F238E27FC236}">
                <a16:creationId xmlns:a16="http://schemas.microsoft.com/office/drawing/2014/main" id="{C80EE7CF-4FA1-5764-DF9A-D4CF28F4B4F8}"/>
              </a:ext>
            </a:extLst>
          </p:cNvPr>
          <p:cNvGrpSpPr/>
          <p:nvPr/>
        </p:nvGrpSpPr>
        <p:grpSpPr>
          <a:xfrm>
            <a:off x="104475" y="238906"/>
            <a:ext cx="1046734" cy="612070"/>
            <a:chOff x="822905" y="3031193"/>
            <a:chExt cx="1894323" cy="1107688"/>
          </a:xfrm>
        </p:grpSpPr>
        <p:sp>
          <p:nvSpPr>
            <p:cNvPr id="9" name="Oval 24">
              <a:extLst>
                <a:ext uri="{FF2B5EF4-FFF2-40B4-BE49-F238E27FC236}">
                  <a16:creationId xmlns:a16="http://schemas.microsoft.com/office/drawing/2014/main" id="{642C5E2C-D12F-3AC8-7482-4AEE287A9EAB}"/>
                </a:ext>
              </a:extLst>
            </p:cNvPr>
            <p:cNvSpPr/>
            <p:nvPr/>
          </p:nvSpPr>
          <p:spPr>
            <a:xfrm>
              <a:off x="2112345" y="3040480"/>
              <a:ext cx="184819" cy="184819"/>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0" name="Freeform: Shape 31">
              <a:extLst>
                <a:ext uri="{FF2B5EF4-FFF2-40B4-BE49-F238E27FC236}">
                  <a16:creationId xmlns:a16="http://schemas.microsoft.com/office/drawing/2014/main" id="{3676DF09-C82B-0391-69FD-048CF586A001}"/>
                </a:ext>
              </a:extLst>
            </p:cNvPr>
            <p:cNvSpPr/>
            <p:nvPr/>
          </p:nvSpPr>
          <p:spPr>
            <a:xfrm rot="3501343" flipH="1">
              <a:off x="1294133" y="2958095"/>
              <a:ext cx="1094283" cy="1240479"/>
            </a:xfrm>
            <a:custGeom>
              <a:avLst/>
              <a:gdLst>
                <a:gd name="connsiteX0" fmla="*/ 633139 w 1236368"/>
                <a:gd name="connsiteY0" fmla="*/ 1400406 h 1401548"/>
                <a:gd name="connsiteX1" fmla="*/ 596397 w 1236368"/>
                <a:gd name="connsiteY1" fmla="*/ 1381723 h 1401548"/>
                <a:gd name="connsiteX2" fmla="*/ 601770 w 1236368"/>
                <a:gd name="connsiteY2" fmla="*/ 1387473 h 1401548"/>
                <a:gd name="connsiteX3" fmla="*/ 630043 w 1236368"/>
                <a:gd name="connsiteY3" fmla="*/ 1400279 h 1401548"/>
                <a:gd name="connsiteX4" fmla="*/ 1222660 w 1236368"/>
                <a:gd name="connsiteY4" fmla="*/ 328321 h 1401548"/>
                <a:gd name="connsiteX5" fmla="*/ 1201076 w 1236368"/>
                <a:gd name="connsiteY5" fmla="*/ 305222 h 1401548"/>
                <a:gd name="connsiteX6" fmla="*/ 1196999 w 1236368"/>
                <a:gd name="connsiteY6" fmla="*/ 303148 h 1401548"/>
                <a:gd name="connsiteX7" fmla="*/ 635997 w 1236368"/>
                <a:gd name="connsiteY7" fmla="*/ 17889 h 1401548"/>
                <a:gd name="connsiteX8" fmla="*/ 635996 w 1236368"/>
                <a:gd name="connsiteY8" fmla="*/ 17888 h 1401548"/>
                <a:gd name="connsiteX9" fmla="*/ 606066 w 1236368"/>
                <a:gd name="connsiteY9" fmla="*/ 2670 h 1401548"/>
                <a:gd name="connsiteX10" fmla="*/ 605029 w 1236368"/>
                <a:gd name="connsiteY10" fmla="*/ 2200 h 1401548"/>
                <a:gd name="connsiteX11" fmla="*/ 574017 w 1236368"/>
                <a:gd name="connsiteY11" fmla="*/ 931 h 1401548"/>
                <a:gd name="connsiteX12" fmla="*/ 555145 w 1236368"/>
                <a:gd name="connsiteY12" fmla="*/ 7886 h 1401548"/>
                <a:gd name="connsiteX13" fmla="*/ 535054 w 1236368"/>
                <a:gd name="connsiteY13" fmla="*/ 20267 h 1401548"/>
                <a:gd name="connsiteX14" fmla="*/ 535050 w 1236368"/>
                <a:gd name="connsiteY14" fmla="*/ 20271 h 1401548"/>
                <a:gd name="connsiteX15" fmla="*/ 46660 w 1236368"/>
                <a:gd name="connsiteY15" fmla="*/ 321251 h 1401548"/>
                <a:gd name="connsiteX16" fmla="*/ 46655 w 1236368"/>
                <a:gd name="connsiteY16" fmla="*/ 321253 h 1401548"/>
                <a:gd name="connsiteX17" fmla="*/ 26573 w 1236368"/>
                <a:gd name="connsiteY17" fmla="*/ 333629 h 1401548"/>
                <a:gd name="connsiteX18" fmla="*/ 11874 w 1236368"/>
                <a:gd name="connsiteY18" fmla="*/ 347364 h 1401548"/>
                <a:gd name="connsiteX19" fmla="*/ 0 w 1236368"/>
                <a:gd name="connsiteY19" fmla="*/ 373579 h 1401548"/>
                <a:gd name="connsiteX20" fmla="*/ 167 w 1236368"/>
                <a:gd name="connsiteY20" fmla="*/ 413074 h 1401548"/>
                <a:gd name="connsiteX21" fmla="*/ 167 w 1236368"/>
                <a:gd name="connsiteY21" fmla="*/ 413075 h 1401548"/>
                <a:gd name="connsiteX22" fmla="*/ 2742 w 1236368"/>
                <a:gd name="connsiteY22" fmla="*/ 1025176 h 1401548"/>
                <a:gd name="connsiteX23" fmla="*/ 2829 w 1236368"/>
                <a:gd name="connsiteY23" fmla="*/ 1045844 h 1401548"/>
                <a:gd name="connsiteX24" fmla="*/ 13108 w 1236368"/>
                <a:gd name="connsiteY24" fmla="*/ 1073733 h 1401548"/>
                <a:gd name="connsiteX25" fmla="*/ 33398 w 1236368"/>
                <a:gd name="connsiteY25" fmla="*/ 1095447 h 1401548"/>
                <a:gd name="connsiteX26" fmla="*/ 51843 w 1236368"/>
                <a:gd name="connsiteY26" fmla="*/ 1104828 h 1401548"/>
                <a:gd name="connsiteX27" fmla="*/ 596399 w 1236368"/>
                <a:gd name="connsiteY27" fmla="*/ 1381723 h 1401548"/>
                <a:gd name="connsiteX28" fmla="*/ 589965 w 1236368"/>
                <a:gd name="connsiteY28" fmla="*/ 1374837 h 1401548"/>
                <a:gd name="connsiteX29" fmla="*/ 586748 w 1236368"/>
                <a:gd name="connsiteY29" fmla="*/ 1371395 h 1401548"/>
                <a:gd name="connsiteX30" fmla="*/ 586747 w 1236368"/>
                <a:gd name="connsiteY30" fmla="*/ 1371394 h 1401548"/>
                <a:gd name="connsiteX31" fmla="*/ 589965 w 1236368"/>
                <a:gd name="connsiteY31" fmla="*/ 1374837 h 1401548"/>
                <a:gd name="connsiteX32" fmla="*/ 596398 w 1236368"/>
                <a:gd name="connsiteY32" fmla="*/ 1381722 h 1401548"/>
                <a:gd name="connsiteX33" fmla="*/ 633140 w 1236368"/>
                <a:gd name="connsiteY33" fmla="*/ 1400406 h 1401548"/>
                <a:gd name="connsiteX34" fmla="*/ 661055 w 1236368"/>
                <a:gd name="connsiteY34" fmla="*/ 1401548 h 1401548"/>
                <a:gd name="connsiteX35" fmla="*/ 679927 w 1236368"/>
                <a:gd name="connsiteY35" fmla="*/ 1394593 h 1401548"/>
                <a:gd name="connsiteX36" fmla="*/ 700018 w 1236368"/>
                <a:gd name="connsiteY36" fmla="*/ 1382212 h 1401548"/>
                <a:gd name="connsiteX37" fmla="*/ 703278 w 1236368"/>
                <a:gd name="connsiteY37" fmla="*/ 1379165 h 1401548"/>
                <a:gd name="connsiteX38" fmla="*/ 703283 w 1236368"/>
                <a:gd name="connsiteY38" fmla="*/ 1379162 h 1401548"/>
                <a:gd name="connsiteX39" fmla="*/ 700018 w 1236368"/>
                <a:gd name="connsiteY39" fmla="*/ 1382213 h 1401548"/>
                <a:gd name="connsiteX40" fmla="*/ 1188417 w 1236368"/>
                <a:gd name="connsiteY40" fmla="*/ 1081227 h 1401548"/>
                <a:gd name="connsiteX41" fmla="*/ 1184226 w 1236368"/>
                <a:gd name="connsiteY41" fmla="*/ 1082772 h 1401548"/>
                <a:gd name="connsiteX42" fmla="*/ 1184230 w 1236368"/>
                <a:gd name="connsiteY42" fmla="*/ 1082769 h 1401548"/>
                <a:gd name="connsiteX43" fmla="*/ 1188417 w 1236368"/>
                <a:gd name="connsiteY43" fmla="*/ 1081226 h 1401548"/>
                <a:gd name="connsiteX44" fmla="*/ 1208499 w 1236368"/>
                <a:gd name="connsiteY44" fmla="*/ 1068850 h 1401548"/>
                <a:gd name="connsiteX45" fmla="*/ 1223199 w 1236368"/>
                <a:gd name="connsiteY45" fmla="*/ 1055115 h 1401548"/>
                <a:gd name="connsiteX46" fmla="*/ 1236005 w 1236368"/>
                <a:gd name="connsiteY46" fmla="*/ 1026842 h 1401548"/>
                <a:gd name="connsiteX47" fmla="*/ 1236368 w 1236368"/>
                <a:gd name="connsiteY47" fmla="*/ 1017960 h 1401548"/>
                <a:gd name="connsiteX48" fmla="*/ 1236264 w 1236368"/>
                <a:gd name="connsiteY48" fmla="*/ 993088 h 1401548"/>
                <a:gd name="connsiteX49" fmla="*/ 1233727 w 1236368"/>
                <a:gd name="connsiteY49" fmla="*/ 986206 h 1401548"/>
                <a:gd name="connsiteX50" fmla="*/ 1233727 w 1236368"/>
                <a:gd name="connsiteY50" fmla="*/ 986205 h 1401548"/>
                <a:gd name="connsiteX51" fmla="*/ 1236264 w 1236368"/>
                <a:gd name="connsiteY51" fmla="*/ 993089 h 1401548"/>
                <a:gd name="connsiteX52" fmla="*/ 1233611 w 1236368"/>
                <a:gd name="connsiteY52" fmla="*/ 362558 h 1401548"/>
                <a:gd name="connsiteX53" fmla="*/ 1233592 w 1236368"/>
                <a:gd name="connsiteY53" fmla="*/ 357984 h 14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6368" h="1401548">
                  <a:moveTo>
                    <a:pt x="633139" y="1400406"/>
                  </a:moveTo>
                  <a:lnTo>
                    <a:pt x="596397" y="1381723"/>
                  </a:lnTo>
                  <a:lnTo>
                    <a:pt x="601770" y="1387473"/>
                  </a:lnTo>
                  <a:cubicBezTo>
                    <a:pt x="610339" y="1393570"/>
                    <a:pt x="619963" y="1397885"/>
                    <a:pt x="630043" y="1400279"/>
                  </a:cubicBezTo>
                  <a:close/>
                  <a:moveTo>
                    <a:pt x="1222660" y="328321"/>
                  </a:moveTo>
                  <a:lnTo>
                    <a:pt x="1201076" y="305222"/>
                  </a:lnTo>
                  <a:lnTo>
                    <a:pt x="1196999" y="303148"/>
                  </a:lnTo>
                  <a:lnTo>
                    <a:pt x="635997" y="17889"/>
                  </a:lnTo>
                  <a:lnTo>
                    <a:pt x="635996" y="17888"/>
                  </a:lnTo>
                  <a:lnTo>
                    <a:pt x="606066" y="2670"/>
                  </a:lnTo>
                  <a:lnTo>
                    <a:pt x="605029" y="2200"/>
                  </a:lnTo>
                  <a:cubicBezTo>
                    <a:pt x="594949" y="-192"/>
                    <a:pt x="584413" y="-663"/>
                    <a:pt x="574017" y="931"/>
                  </a:cubicBezTo>
                  <a:lnTo>
                    <a:pt x="555145" y="7886"/>
                  </a:lnTo>
                  <a:lnTo>
                    <a:pt x="535054" y="20267"/>
                  </a:lnTo>
                  <a:lnTo>
                    <a:pt x="535050" y="20271"/>
                  </a:lnTo>
                  <a:lnTo>
                    <a:pt x="46660" y="321251"/>
                  </a:lnTo>
                  <a:lnTo>
                    <a:pt x="46655" y="321253"/>
                  </a:lnTo>
                  <a:lnTo>
                    <a:pt x="26573" y="333629"/>
                  </a:lnTo>
                  <a:lnTo>
                    <a:pt x="11874" y="347364"/>
                  </a:lnTo>
                  <a:lnTo>
                    <a:pt x="0" y="373579"/>
                  </a:lnTo>
                  <a:lnTo>
                    <a:pt x="167" y="413074"/>
                  </a:lnTo>
                  <a:lnTo>
                    <a:pt x="167" y="413075"/>
                  </a:lnTo>
                  <a:lnTo>
                    <a:pt x="2742" y="1025176"/>
                  </a:lnTo>
                  <a:lnTo>
                    <a:pt x="2829" y="1045844"/>
                  </a:lnTo>
                  <a:lnTo>
                    <a:pt x="13108" y="1073733"/>
                  </a:lnTo>
                  <a:lnTo>
                    <a:pt x="33398" y="1095447"/>
                  </a:lnTo>
                  <a:lnTo>
                    <a:pt x="51843" y="1104828"/>
                  </a:lnTo>
                  <a:lnTo>
                    <a:pt x="596399" y="1381723"/>
                  </a:lnTo>
                  <a:lnTo>
                    <a:pt x="589965" y="1374837"/>
                  </a:lnTo>
                  <a:lnTo>
                    <a:pt x="586748" y="1371395"/>
                  </a:lnTo>
                  <a:lnTo>
                    <a:pt x="586747" y="1371394"/>
                  </a:lnTo>
                  <a:lnTo>
                    <a:pt x="589965" y="1374837"/>
                  </a:lnTo>
                  <a:lnTo>
                    <a:pt x="596398" y="1381722"/>
                  </a:lnTo>
                  <a:lnTo>
                    <a:pt x="633140" y="1400406"/>
                  </a:lnTo>
                  <a:lnTo>
                    <a:pt x="661055" y="1401548"/>
                  </a:lnTo>
                  <a:lnTo>
                    <a:pt x="679927" y="1394593"/>
                  </a:lnTo>
                  <a:lnTo>
                    <a:pt x="700018" y="1382212"/>
                  </a:lnTo>
                  <a:lnTo>
                    <a:pt x="703278" y="1379165"/>
                  </a:lnTo>
                  <a:lnTo>
                    <a:pt x="703283" y="1379162"/>
                  </a:lnTo>
                  <a:lnTo>
                    <a:pt x="700018" y="1382213"/>
                  </a:lnTo>
                  <a:lnTo>
                    <a:pt x="1188417" y="1081227"/>
                  </a:lnTo>
                  <a:lnTo>
                    <a:pt x="1184226" y="1082772"/>
                  </a:lnTo>
                  <a:lnTo>
                    <a:pt x="1184230" y="1082769"/>
                  </a:lnTo>
                  <a:lnTo>
                    <a:pt x="1188417" y="1081226"/>
                  </a:lnTo>
                  <a:lnTo>
                    <a:pt x="1208499" y="1068850"/>
                  </a:lnTo>
                  <a:lnTo>
                    <a:pt x="1223199" y="1055115"/>
                  </a:lnTo>
                  <a:cubicBezTo>
                    <a:pt x="1229295" y="1046545"/>
                    <a:pt x="1233611" y="1036922"/>
                    <a:pt x="1236005" y="1026842"/>
                  </a:cubicBezTo>
                  <a:lnTo>
                    <a:pt x="1236368" y="1017960"/>
                  </a:lnTo>
                  <a:lnTo>
                    <a:pt x="1236264" y="993088"/>
                  </a:lnTo>
                  <a:lnTo>
                    <a:pt x="1233727" y="986206"/>
                  </a:lnTo>
                  <a:lnTo>
                    <a:pt x="1233727" y="986205"/>
                  </a:lnTo>
                  <a:lnTo>
                    <a:pt x="1236264" y="993089"/>
                  </a:lnTo>
                  <a:lnTo>
                    <a:pt x="1233611" y="362558"/>
                  </a:lnTo>
                  <a:lnTo>
                    <a:pt x="1233592" y="357984"/>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E" sz="600"/>
            </a:p>
          </p:txBody>
        </p:sp>
        <p:sp>
          <p:nvSpPr>
            <p:cNvPr id="11" name="Oval 36">
              <a:extLst>
                <a:ext uri="{FF2B5EF4-FFF2-40B4-BE49-F238E27FC236}">
                  <a16:creationId xmlns:a16="http://schemas.microsoft.com/office/drawing/2014/main" id="{503F29D7-3E46-7801-700F-36F2D19A1CFB}"/>
                </a:ext>
              </a:extLst>
            </p:cNvPr>
            <p:cNvSpPr/>
            <p:nvPr/>
          </p:nvSpPr>
          <p:spPr>
            <a:xfrm>
              <a:off x="1084552" y="3313796"/>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2" name="Oval 38">
              <a:extLst>
                <a:ext uri="{FF2B5EF4-FFF2-40B4-BE49-F238E27FC236}">
                  <a16:creationId xmlns:a16="http://schemas.microsoft.com/office/drawing/2014/main" id="{3609502C-0286-3E2F-F4DB-E5A29BC84284}"/>
                </a:ext>
              </a:extLst>
            </p:cNvPr>
            <p:cNvSpPr/>
            <p:nvPr/>
          </p:nvSpPr>
          <p:spPr>
            <a:xfrm>
              <a:off x="822905" y="3526031"/>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3" name="Oval 39">
              <a:extLst>
                <a:ext uri="{FF2B5EF4-FFF2-40B4-BE49-F238E27FC236}">
                  <a16:creationId xmlns:a16="http://schemas.microsoft.com/office/drawing/2014/main" id="{08D303EF-C9AC-1D68-82DD-5109743B8F06}"/>
                </a:ext>
              </a:extLst>
            </p:cNvPr>
            <p:cNvSpPr/>
            <p:nvPr/>
          </p:nvSpPr>
          <p:spPr>
            <a:xfrm>
              <a:off x="940729" y="3057399"/>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4" name="Oval 41">
              <a:extLst>
                <a:ext uri="{FF2B5EF4-FFF2-40B4-BE49-F238E27FC236}">
                  <a16:creationId xmlns:a16="http://schemas.microsoft.com/office/drawing/2014/main" id="{FFBC3382-2772-AA6D-33AB-CBFD012A75A1}"/>
                </a:ext>
              </a:extLst>
            </p:cNvPr>
            <p:cNvSpPr/>
            <p:nvPr/>
          </p:nvSpPr>
          <p:spPr>
            <a:xfrm>
              <a:off x="1018997" y="3781898"/>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5" name="Oval 42">
              <a:extLst>
                <a:ext uri="{FF2B5EF4-FFF2-40B4-BE49-F238E27FC236}">
                  <a16:creationId xmlns:a16="http://schemas.microsoft.com/office/drawing/2014/main" id="{67C46A08-B18F-87E1-E074-0A186DABBF26}"/>
                </a:ext>
              </a:extLst>
            </p:cNvPr>
            <p:cNvSpPr/>
            <p:nvPr/>
          </p:nvSpPr>
          <p:spPr>
            <a:xfrm>
              <a:off x="1439544" y="3954062"/>
              <a:ext cx="184819" cy="184819"/>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6" name="Oval 43">
              <a:extLst>
                <a:ext uri="{FF2B5EF4-FFF2-40B4-BE49-F238E27FC236}">
                  <a16:creationId xmlns:a16="http://schemas.microsoft.com/office/drawing/2014/main" id="{8DE34524-1BF9-797A-296B-01D5340A6AE6}"/>
                </a:ext>
              </a:extLst>
            </p:cNvPr>
            <p:cNvSpPr/>
            <p:nvPr/>
          </p:nvSpPr>
          <p:spPr>
            <a:xfrm>
              <a:off x="2597965" y="3372501"/>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7" name="Oval 44">
              <a:extLst>
                <a:ext uri="{FF2B5EF4-FFF2-40B4-BE49-F238E27FC236}">
                  <a16:creationId xmlns:a16="http://schemas.microsoft.com/office/drawing/2014/main" id="{7BE8E152-469B-E825-3FE1-3540122D1E88}"/>
                </a:ext>
              </a:extLst>
            </p:cNvPr>
            <p:cNvSpPr/>
            <p:nvPr/>
          </p:nvSpPr>
          <p:spPr>
            <a:xfrm>
              <a:off x="2336318" y="3584735"/>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8" name="Oval 45">
              <a:extLst>
                <a:ext uri="{FF2B5EF4-FFF2-40B4-BE49-F238E27FC236}">
                  <a16:creationId xmlns:a16="http://schemas.microsoft.com/office/drawing/2014/main" id="{92C2B57E-FD1F-1D1A-A5F2-FBF748114777}"/>
                </a:ext>
              </a:extLst>
            </p:cNvPr>
            <p:cNvSpPr/>
            <p:nvPr/>
          </p:nvSpPr>
          <p:spPr>
            <a:xfrm>
              <a:off x="2454141" y="3116103"/>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9" name="Oval 46">
              <a:extLst>
                <a:ext uri="{FF2B5EF4-FFF2-40B4-BE49-F238E27FC236}">
                  <a16:creationId xmlns:a16="http://schemas.microsoft.com/office/drawing/2014/main" id="{AF5675C4-A848-89CE-1791-117D72B5B2FD}"/>
                </a:ext>
              </a:extLst>
            </p:cNvPr>
            <p:cNvSpPr/>
            <p:nvPr/>
          </p:nvSpPr>
          <p:spPr>
            <a:xfrm>
              <a:off x="2532409" y="3840603"/>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nvGrpSpPr>
          <p:cNvPr id="24" name="Grafik 20" descr="Dokument Silhouette">
            <a:extLst>
              <a:ext uri="{FF2B5EF4-FFF2-40B4-BE49-F238E27FC236}">
                <a16:creationId xmlns:a16="http://schemas.microsoft.com/office/drawing/2014/main" id="{CE78DC2E-0BE6-647D-F339-ADDA8AAE3732}"/>
              </a:ext>
            </a:extLst>
          </p:cNvPr>
          <p:cNvGrpSpPr/>
          <p:nvPr/>
        </p:nvGrpSpPr>
        <p:grpSpPr>
          <a:xfrm>
            <a:off x="504324" y="290098"/>
            <a:ext cx="382014" cy="509352"/>
            <a:chOff x="-266170" y="928232"/>
            <a:chExt cx="571500" cy="762000"/>
          </a:xfrm>
          <a:solidFill>
            <a:srgbClr val="000000"/>
          </a:solidFill>
        </p:grpSpPr>
        <p:sp>
          <p:nvSpPr>
            <p:cNvPr id="25" name="Freihandform: Form 24">
              <a:extLst>
                <a:ext uri="{FF2B5EF4-FFF2-40B4-BE49-F238E27FC236}">
                  <a16:creationId xmlns:a16="http://schemas.microsoft.com/office/drawing/2014/main" id="{51707942-E9E9-3846-7638-577E36FC3B1D}"/>
                </a:ext>
              </a:extLst>
            </p:cNvPr>
            <p:cNvSpPr/>
            <p:nvPr/>
          </p:nvSpPr>
          <p:spPr>
            <a:xfrm>
              <a:off x="-170920" y="1252082"/>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Freihandform: Form 25">
              <a:extLst>
                <a:ext uri="{FF2B5EF4-FFF2-40B4-BE49-F238E27FC236}">
                  <a16:creationId xmlns:a16="http://schemas.microsoft.com/office/drawing/2014/main" id="{907FD039-DE9C-852F-9411-39DE59978370}"/>
                </a:ext>
              </a:extLst>
            </p:cNvPr>
            <p:cNvSpPr/>
            <p:nvPr/>
          </p:nvSpPr>
          <p:spPr>
            <a:xfrm>
              <a:off x="-170920" y="1175882"/>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27" name="Freihandform: Form 26">
              <a:extLst>
                <a:ext uri="{FF2B5EF4-FFF2-40B4-BE49-F238E27FC236}">
                  <a16:creationId xmlns:a16="http://schemas.microsoft.com/office/drawing/2014/main" id="{C3CD9CE6-0BB0-09F1-D29E-2530026DDA3A}"/>
                </a:ext>
              </a:extLst>
            </p:cNvPr>
            <p:cNvSpPr/>
            <p:nvPr/>
          </p:nvSpPr>
          <p:spPr>
            <a:xfrm>
              <a:off x="-170920" y="1328282"/>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28" name="Freihandform: Form 27">
              <a:extLst>
                <a:ext uri="{FF2B5EF4-FFF2-40B4-BE49-F238E27FC236}">
                  <a16:creationId xmlns:a16="http://schemas.microsoft.com/office/drawing/2014/main" id="{5341B01C-0AF3-C0A8-C303-E050EF695FA2}"/>
                </a:ext>
              </a:extLst>
            </p:cNvPr>
            <p:cNvSpPr/>
            <p:nvPr/>
          </p:nvSpPr>
          <p:spPr>
            <a:xfrm>
              <a:off x="-170920" y="1404482"/>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29" name="Freihandform: Form 28">
              <a:extLst>
                <a:ext uri="{FF2B5EF4-FFF2-40B4-BE49-F238E27FC236}">
                  <a16:creationId xmlns:a16="http://schemas.microsoft.com/office/drawing/2014/main" id="{706C73F3-39FF-CEDF-29F5-5969DA950487}"/>
                </a:ext>
              </a:extLst>
            </p:cNvPr>
            <p:cNvSpPr/>
            <p:nvPr/>
          </p:nvSpPr>
          <p:spPr>
            <a:xfrm>
              <a:off x="-170920" y="1480682"/>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30" name="Freihandform: Form 29">
              <a:extLst>
                <a:ext uri="{FF2B5EF4-FFF2-40B4-BE49-F238E27FC236}">
                  <a16:creationId xmlns:a16="http://schemas.microsoft.com/office/drawing/2014/main" id="{5D123123-980C-1FCA-104D-99800A0126F5}"/>
                </a:ext>
              </a:extLst>
            </p:cNvPr>
            <p:cNvSpPr/>
            <p:nvPr/>
          </p:nvSpPr>
          <p:spPr>
            <a:xfrm>
              <a:off x="-170920" y="1556882"/>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31" name="Freihandform: Form 30">
              <a:extLst>
                <a:ext uri="{FF2B5EF4-FFF2-40B4-BE49-F238E27FC236}">
                  <a16:creationId xmlns:a16="http://schemas.microsoft.com/office/drawing/2014/main" id="{F9734205-1D96-205E-C75C-6E271F986063}"/>
                </a:ext>
              </a:extLst>
            </p:cNvPr>
            <p:cNvSpPr/>
            <p:nvPr/>
          </p:nvSpPr>
          <p:spPr>
            <a:xfrm>
              <a:off x="-266170" y="928232"/>
              <a:ext cx="571500" cy="762000"/>
            </a:xfrm>
            <a:custGeom>
              <a:avLst/>
              <a:gdLst>
                <a:gd name="connsiteX0" fmla="*/ 0 w 571500"/>
                <a:gd name="connsiteY0" fmla="*/ 0 h 762000"/>
                <a:gd name="connsiteX1" fmla="*/ 0 w 571500"/>
                <a:gd name="connsiteY1" fmla="*/ 762000 h 762000"/>
                <a:gd name="connsiteX2" fmla="*/ 571500 w 571500"/>
                <a:gd name="connsiteY2" fmla="*/ 762000 h 762000"/>
                <a:gd name="connsiteX3" fmla="*/ 571500 w 571500"/>
                <a:gd name="connsiteY3" fmla="*/ 205607 h 762000"/>
                <a:gd name="connsiteX4" fmla="*/ 365893 w 571500"/>
                <a:gd name="connsiteY4" fmla="*/ 0 h 762000"/>
                <a:gd name="connsiteX5" fmla="*/ 371637 w 571500"/>
                <a:gd name="connsiteY5" fmla="*/ 32680 h 762000"/>
                <a:gd name="connsiteX6" fmla="*/ 538820 w 571500"/>
                <a:gd name="connsiteY6" fmla="*/ 199863 h 762000"/>
                <a:gd name="connsiteX7" fmla="*/ 538819 w 571500"/>
                <a:gd name="connsiteY7" fmla="*/ 199997 h 762000"/>
                <a:gd name="connsiteX8" fmla="*/ 538753 w 571500"/>
                <a:gd name="connsiteY8" fmla="*/ 200025 h 762000"/>
                <a:gd name="connsiteX9" fmla="*/ 371475 w 571500"/>
                <a:gd name="connsiteY9" fmla="*/ 200025 h 762000"/>
                <a:gd name="connsiteX10" fmla="*/ 371475 w 571500"/>
                <a:gd name="connsiteY10" fmla="*/ 32747 h 762000"/>
                <a:gd name="connsiteX11" fmla="*/ 371571 w 571500"/>
                <a:gd name="connsiteY11" fmla="*/ 32653 h 762000"/>
                <a:gd name="connsiteX12" fmla="*/ 371637 w 571500"/>
                <a:gd name="connsiteY12" fmla="*/ 32680 h 762000"/>
                <a:gd name="connsiteX13" fmla="*/ 19050 w 571500"/>
                <a:gd name="connsiteY13" fmla="*/ 742950 h 762000"/>
                <a:gd name="connsiteX14" fmla="*/ 19050 w 571500"/>
                <a:gd name="connsiteY14" fmla="*/ 19050 h 762000"/>
                <a:gd name="connsiteX15" fmla="*/ 352425 w 571500"/>
                <a:gd name="connsiteY15" fmla="*/ 19050 h 762000"/>
                <a:gd name="connsiteX16" fmla="*/ 352425 w 571500"/>
                <a:gd name="connsiteY16" fmla="*/ 219075 h 762000"/>
                <a:gd name="connsiteX17" fmla="*/ 552450 w 571500"/>
                <a:gd name="connsiteY17" fmla="*/ 219075 h 762000"/>
                <a:gd name="connsiteX18" fmla="*/ 552450 w 571500"/>
                <a:gd name="connsiteY18"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0" h="762000">
                  <a:moveTo>
                    <a:pt x="0" y="0"/>
                  </a:moveTo>
                  <a:lnTo>
                    <a:pt x="0" y="762000"/>
                  </a:lnTo>
                  <a:lnTo>
                    <a:pt x="571500" y="762000"/>
                  </a:lnTo>
                  <a:lnTo>
                    <a:pt x="571500" y="205607"/>
                  </a:lnTo>
                  <a:lnTo>
                    <a:pt x="365893" y="0"/>
                  </a:lnTo>
                  <a:close/>
                  <a:moveTo>
                    <a:pt x="371637" y="32680"/>
                  </a:moveTo>
                  <a:lnTo>
                    <a:pt x="538820" y="199863"/>
                  </a:lnTo>
                  <a:cubicBezTo>
                    <a:pt x="538857" y="199900"/>
                    <a:pt x="538856" y="199961"/>
                    <a:pt x="538819" y="199997"/>
                  </a:cubicBezTo>
                  <a:cubicBezTo>
                    <a:pt x="538801" y="200015"/>
                    <a:pt x="538778" y="200025"/>
                    <a:pt x="538753" y="200025"/>
                  </a:cubicBezTo>
                  <a:lnTo>
                    <a:pt x="371475" y="200025"/>
                  </a:lnTo>
                  <a:lnTo>
                    <a:pt x="371475" y="32747"/>
                  </a:lnTo>
                  <a:cubicBezTo>
                    <a:pt x="371476" y="32695"/>
                    <a:pt x="371519" y="32653"/>
                    <a:pt x="371571" y="32653"/>
                  </a:cubicBezTo>
                  <a:cubicBezTo>
                    <a:pt x="371596" y="32654"/>
                    <a:pt x="371620" y="32663"/>
                    <a:pt x="371637" y="32680"/>
                  </a:cubicBezTo>
                  <a:close/>
                  <a:moveTo>
                    <a:pt x="19050" y="742950"/>
                  </a:moveTo>
                  <a:lnTo>
                    <a:pt x="19050" y="19050"/>
                  </a:lnTo>
                  <a:lnTo>
                    <a:pt x="352425" y="19050"/>
                  </a:lnTo>
                  <a:lnTo>
                    <a:pt x="352425" y="219075"/>
                  </a:lnTo>
                  <a:lnTo>
                    <a:pt x="552450" y="219075"/>
                  </a:lnTo>
                  <a:lnTo>
                    <a:pt x="552450" y="7429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spTree>
    <p:extLst>
      <p:ext uri="{BB962C8B-B14F-4D97-AF65-F5344CB8AC3E}">
        <p14:creationId xmlns:p14="http://schemas.microsoft.com/office/powerpoint/2010/main" val="409493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72951-7DA4-3D9D-45E0-E1B8A719BCF5}"/>
            </a:ext>
          </a:extLst>
        </p:cNvPr>
        <p:cNvGrpSpPr/>
        <p:nvPr/>
      </p:nvGrpSpPr>
      <p:grpSpPr>
        <a:xfrm>
          <a:off x="0" y="0"/>
          <a:ext cx="0" cy="0"/>
          <a:chOff x="0" y="0"/>
          <a:chExt cx="0" cy="0"/>
        </a:xfrm>
      </p:grpSpPr>
      <p:pic>
        <p:nvPicPr>
          <p:cNvPr id="1026" name="Picture 2" descr="eine Nahaufnahme einer weißen Wand mit wellenförmigen Linien">
            <a:extLst>
              <a:ext uri="{FF2B5EF4-FFF2-40B4-BE49-F238E27FC236}">
                <a16:creationId xmlns:a16="http://schemas.microsoft.com/office/drawing/2014/main" id="{06C85E3E-9994-6155-6073-CC085E56E8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2" r="7812"/>
          <a:stretch/>
        </p:blipFill>
        <p:spPr bwMode="auto">
          <a:xfrm rot="16200000">
            <a:off x="2667000" y="-2667000"/>
            <a:ext cx="6858000" cy="1219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EBEC9E4-69E8-7A8C-1838-E9BAE80C1330}"/>
              </a:ext>
            </a:extLst>
          </p:cNvPr>
          <p:cNvSpPr/>
          <p:nvPr/>
        </p:nvSpPr>
        <p:spPr>
          <a:xfrm>
            <a:off x="0" y="-1"/>
            <a:ext cx="12192001" cy="6858000"/>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800" cap="small" dirty="0">
              <a:latin typeface="Montserrat" pitchFamily="2" charset="0"/>
            </a:endParaRPr>
          </a:p>
        </p:txBody>
      </p:sp>
      <p:sp>
        <p:nvSpPr>
          <p:cNvPr id="22" name="Rectangle 21">
            <a:extLst>
              <a:ext uri="{FF2B5EF4-FFF2-40B4-BE49-F238E27FC236}">
                <a16:creationId xmlns:a16="http://schemas.microsoft.com/office/drawing/2014/main" id="{AE9B0660-9AAD-0299-4D9E-979B2203AE2C}"/>
              </a:ext>
            </a:extLst>
          </p:cNvPr>
          <p:cNvSpPr/>
          <p:nvPr/>
        </p:nvSpPr>
        <p:spPr>
          <a:xfrm>
            <a:off x="7562095" y="388298"/>
            <a:ext cx="5696705" cy="5696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2" name="Group 53">
            <a:extLst>
              <a:ext uri="{FF2B5EF4-FFF2-40B4-BE49-F238E27FC236}">
                <a16:creationId xmlns:a16="http://schemas.microsoft.com/office/drawing/2014/main" id="{532151FB-897F-B10D-6C34-D33EA4DAA499}"/>
              </a:ext>
            </a:extLst>
          </p:cNvPr>
          <p:cNvGrpSpPr/>
          <p:nvPr/>
        </p:nvGrpSpPr>
        <p:grpSpPr>
          <a:xfrm>
            <a:off x="5247482" y="5237108"/>
            <a:ext cx="1509934" cy="1557695"/>
            <a:chOff x="809336" y="2876735"/>
            <a:chExt cx="1989333" cy="2052256"/>
          </a:xfrm>
        </p:grpSpPr>
        <p:sp>
          <p:nvSpPr>
            <p:cNvPr id="3" name="TextBox 54">
              <a:extLst>
                <a:ext uri="{FF2B5EF4-FFF2-40B4-BE49-F238E27FC236}">
                  <a16:creationId xmlns:a16="http://schemas.microsoft.com/office/drawing/2014/main" id="{91C99E5D-8E86-5494-43E0-689F2AF76FB1}"/>
                </a:ext>
              </a:extLst>
            </p:cNvPr>
            <p:cNvSpPr txBox="1"/>
            <p:nvPr/>
          </p:nvSpPr>
          <p:spPr>
            <a:xfrm>
              <a:off x="809336" y="4276060"/>
              <a:ext cx="1989333" cy="652931"/>
            </a:xfrm>
            <a:prstGeom prst="rect">
              <a:avLst/>
            </a:prstGeom>
            <a:noFill/>
          </p:spPr>
          <p:txBody>
            <a:bodyPr wrap="square">
              <a:spAutoFit/>
            </a:bodyPr>
            <a:lstStyle/>
            <a:p>
              <a:pPr algn="ctr">
                <a:lnSpc>
                  <a:spcPct val="70000"/>
                </a:lnSpc>
              </a:pPr>
              <a:r>
                <a:rPr lang="en-US" b="1" cap="small" dirty="0">
                  <a:gradFill>
                    <a:gsLst>
                      <a:gs pos="0">
                        <a:srgbClr val="CDD707"/>
                      </a:gs>
                      <a:gs pos="38000">
                        <a:srgbClr val="855F4D"/>
                      </a:gs>
                      <a:gs pos="100000">
                        <a:srgbClr val="1498C2"/>
                      </a:gs>
                    </a:gsLst>
                    <a:lin ang="10800000" scaled="1"/>
                  </a:gradFill>
                </a:rPr>
                <a:t>Spark Fund</a:t>
              </a:r>
            </a:p>
            <a:p>
              <a:pPr algn="ctr">
                <a:lnSpc>
                  <a:spcPct val="70000"/>
                </a:lnSpc>
              </a:pPr>
              <a:r>
                <a:rPr lang="en-US" cap="small" dirty="0" err="1"/>
                <a:t>Bewerbung</a:t>
              </a:r>
              <a:endParaRPr lang="en-US" cap="small" dirty="0"/>
            </a:p>
          </p:txBody>
        </p:sp>
        <p:grpSp>
          <p:nvGrpSpPr>
            <p:cNvPr id="4" name="Group 55">
              <a:extLst>
                <a:ext uri="{FF2B5EF4-FFF2-40B4-BE49-F238E27FC236}">
                  <a16:creationId xmlns:a16="http://schemas.microsoft.com/office/drawing/2014/main" id="{E8F19A96-53C1-D58F-286A-40187EDBA245}"/>
                </a:ext>
              </a:extLst>
            </p:cNvPr>
            <p:cNvGrpSpPr/>
            <p:nvPr/>
          </p:nvGrpSpPr>
          <p:grpSpPr>
            <a:xfrm>
              <a:off x="822905" y="2876735"/>
              <a:ext cx="1894323" cy="1432331"/>
              <a:chOff x="822905" y="2876735"/>
              <a:chExt cx="1894323" cy="1432331"/>
            </a:xfrm>
          </p:grpSpPr>
          <p:sp>
            <p:nvSpPr>
              <p:cNvPr id="6" name="Oval 56">
                <a:extLst>
                  <a:ext uri="{FF2B5EF4-FFF2-40B4-BE49-F238E27FC236}">
                    <a16:creationId xmlns:a16="http://schemas.microsoft.com/office/drawing/2014/main" id="{14D546C1-F743-ADF7-21E4-0F5E63F35CE7}"/>
                  </a:ext>
                </a:extLst>
              </p:cNvPr>
              <p:cNvSpPr/>
              <p:nvPr/>
            </p:nvSpPr>
            <p:spPr>
              <a:xfrm>
                <a:off x="2112345" y="3040480"/>
                <a:ext cx="184819" cy="184819"/>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9" name="Freeform: Shape 57">
                <a:extLst>
                  <a:ext uri="{FF2B5EF4-FFF2-40B4-BE49-F238E27FC236}">
                    <a16:creationId xmlns:a16="http://schemas.microsoft.com/office/drawing/2014/main" id="{803BB877-D6F1-0569-3EEA-8A02731D11CB}"/>
                  </a:ext>
                </a:extLst>
              </p:cNvPr>
              <p:cNvSpPr/>
              <p:nvPr/>
            </p:nvSpPr>
            <p:spPr>
              <a:xfrm rot="3501343" flipH="1">
                <a:off x="1294133" y="2958095"/>
                <a:ext cx="1094283" cy="1240479"/>
              </a:xfrm>
              <a:custGeom>
                <a:avLst/>
                <a:gdLst>
                  <a:gd name="connsiteX0" fmla="*/ 633139 w 1236368"/>
                  <a:gd name="connsiteY0" fmla="*/ 1400406 h 1401548"/>
                  <a:gd name="connsiteX1" fmla="*/ 596397 w 1236368"/>
                  <a:gd name="connsiteY1" fmla="*/ 1381723 h 1401548"/>
                  <a:gd name="connsiteX2" fmla="*/ 601770 w 1236368"/>
                  <a:gd name="connsiteY2" fmla="*/ 1387473 h 1401548"/>
                  <a:gd name="connsiteX3" fmla="*/ 630043 w 1236368"/>
                  <a:gd name="connsiteY3" fmla="*/ 1400279 h 1401548"/>
                  <a:gd name="connsiteX4" fmla="*/ 1222660 w 1236368"/>
                  <a:gd name="connsiteY4" fmla="*/ 328321 h 1401548"/>
                  <a:gd name="connsiteX5" fmla="*/ 1201076 w 1236368"/>
                  <a:gd name="connsiteY5" fmla="*/ 305222 h 1401548"/>
                  <a:gd name="connsiteX6" fmla="*/ 1196999 w 1236368"/>
                  <a:gd name="connsiteY6" fmla="*/ 303148 h 1401548"/>
                  <a:gd name="connsiteX7" fmla="*/ 635997 w 1236368"/>
                  <a:gd name="connsiteY7" fmla="*/ 17889 h 1401548"/>
                  <a:gd name="connsiteX8" fmla="*/ 635996 w 1236368"/>
                  <a:gd name="connsiteY8" fmla="*/ 17888 h 1401548"/>
                  <a:gd name="connsiteX9" fmla="*/ 606066 w 1236368"/>
                  <a:gd name="connsiteY9" fmla="*/ 2670 h 1401548"/>
                  <a:gd name="connsiteX10" fmla="*/ 605029 w 1236368"/>
                  <a:gd name="connsiteY10" fmla="*/ 2200 h 1401548"/>
                  <a:gd name="connsiteX11" fmla="*/ 574017 w 1236368"/>
                  <a:gd name="connsiteY11" fmla="*/ 931 h 1401548"/>
                  <a:gd name="connsiteX12" fmla="*/ 555145 w 1236368"/>
                  <a:gd name="connsiteY12" fmla="*/ 7886 h 1401548"/>
                  <a:gd name="connsiteX13" fmla="*/ 535054 w 1236368"/>
                  <a:gd name="connsiteY13" fmla="*/ 20267 h 1401548"/>
                  <a:gd name="connsiteX14" fmla="*/ 535050 w 1236368"/>
                  <a:gd name="connsiteY14" fmla="*/ 20271 h 1401548"/>
                  <a:gd name="connsiteX15" fmla="*/ 46660 w 1236368"/>
                  <a:gd name="connsiteY15" fmla="*/ 321251 h 1401548"/>
                  <a:gd name="connsiteX16" fmla="*/ 46655 w 1236368"/>
                  <a:gd name="connsiteY16" fmla="*/ 321253 h 1401548"/>
                  <a:gd name="connsiteX17" fmla="*/ 26573 w 1236368"/>
                  <a:gd name="connsiteY17" fmla="*/ 333629 h 1401548"/>
                  <a:gd name="connsiteX18" fmla="*/ 11874 w 1236368"/>
                  <a:gd name="connsiteY18" fmla="*/ 347364 h 1401548"/>
                  <a:gd name="connsiteX19" fmla="*/ 0 w 1236368"/>
                  <a:gd name="connsiteY19" fmla="*/ 373579 h 1401548"/>
                  <a:gd name="connsiteX20" fmla="*/ 167 w 1236368"/>
                  <a:gd name="connsiteY20" fmla="*/ 413074 h 1401548"/>
                  <a:gd name="connsiteX21" fmla="*/ 167 w 1236368"/>
                  <a:gd name="connsiteY21" fmla="*/ 413075 h 1401548"/>
                  <a:gd name="connsiteX22" fmla="*/ 2742 w 1236368"/>
                  <a:gd name="connsiteY22" fmla="*/ 1025176 h 1401548"/>
                  <a:gd name="connsiteX23" fmla="*/ 2829 w 1236368"/>
                  <a:gd name="connsiteY23" fmla="*/ 1045844 h 1401548"/>
                  <a:gd name="connsiteX24" fmla="*/ 13108 w 1236368"/>
                  <a:gd name="connsiteY24" fmla="*/ 1073733 h 1401548"/>
                  <a:gd name="connsiteX25" fmla="*/ 33398 w 1236368"/>
                  <a:gd name="connsiteY25" fmla="*/ 1095447 h 1401548"/>
                  <a:gd name="connsiteX26" fmla="*/ 51843 w 1236368"/>
                  <a:gd name="connsiteY26" fmla="*/ 1104828 h 1401548"/>
                  <a:gd name="connsiteX27" fmla="*/ 596399 w 1236368"/>
                  <a:gd name="connsiteY27" fmla="*/ 1381723 h 1401548"/>
                  <a:gd name="connsiteX28" fmla="*/ 589965 w 1236368"/>
                  <a:gd name="connsiteY28" fmla="*/ 1374837 h 1401548"/>
                  <a:gd name="connsiteX29" fmla="*/ 586748 w 1236368"/>
                  <a:gd name="connsiteY29" fmla="*/ 1371395 h 1401548"/>
                  <a:gd name="connsiteX30" fmla="*/ 586747 w 1236368"/>
                  <a:gd name="connsiteY30" fmla="*/ 1371394 h 1401548"/>
                  <a:gd name="connsiteX31" fmla="*/ 589965 w 1236368"/>
                  <a:gd name="connsiteY31" fmla="*/ 1374837 h 1401548"/>
                  <a:gd name="connsiteX32" fmla="*/ 596398 w 1236368"/>
                  <a:gd name="connsiteY32" fmla="*/ 1381722 h 1401548"/>
                  <a:gd name="connsiteX33" fmla="*/ 633140 w 1236368"/>
                  <a:gd name="connsiteY33" fmla="*/ 1400406 h 1401548"/>
                  <a:gd name="connsiteX34" fmla="*/ 661055 w 1236368"/>
                  <a:gd name="connsiteY34" fmla="*/ 1401548 h 1401548"/>
                  <a:gd name="connsiteX35" fmla="*/ 679927 w 1236368"/>
                  <a:gd name="connsiteY35" fmla="*/ 1394593 h 1401548"/>
                  <a:gd name="connsiteX36" fmla="*/ 700018 w 1236368"/>
                  <a:gd name="connsiteY36" fmla="*/ 1382212 h 1401548"/>
                  <a:gd name="connsiteX37" fmla="*/ 703278 w 1236368"/>
                  <a:gd name="connsiteY37" fmla="*/ 1379165 h 1401548"/>
                  <a:gd name="connsiteX38" fmla="*/ 703283 w 1236368"/>
                  <a:gd name="connsiteY38" fmla="*/ 1379162 h 1401548"/>
                  <a:gd name="connsiteX39" fmla="*/ 700018 w 1236368"/>
                  <a:gd name="connsiteY39" fmla="*/ 1382213 h 1401548"/>
                  <a:gd name="connsiteX40" fmla="*/ 1188417 w 1236368"/>
                  <a:gd name="connsiteY40" fmla="*/ 1081227 h 1401548"/>
                  <a:gd name="connsiteX41" fmla="*/ 1184226 w 1236368"/>
                  <a:gd name="connsiteY41" fmla="*/ 1082772 h 1401548"/>
                  <a:gd name="connsiteX42" fmla="*/ 1184230 w 1236368"/>
                  <a:gd name="connsiteY42" fmla="*/ 1082769 h 1401548"/>
                  <a:gd name="connsiteX43" fmla="*/ 1188417 w 1236368"/>
                  <a:gd name="connsiteY43" fmla="*/ 1081226 h 1401548"/>
                  <a:gd name="connsiteX44" fmla="*/ 1208499 w 1236368"/>
                  <a:gd name="connsiteY44" fmla="*/ 1068850 h 1401548"/>
                  <a:gd name="connsiteX45" fmla="*/ 1223199 w 1236368"/>
                  <a:gd name="connsiteY45" fmla="*/ 1055115 h 1401548"/>
                  <a:gd name="connsiteX46" fmla="*/ 1236005 w 1236368"/>
                  <a:gd name="connsiteY46" fmla="*/ 1026842 h 1401548"/>
                  <a:gd name="connsiteX47" fmla="*/ 1236368 w 1236368"/>
                  <a:gd name="connsiteY47" fmla="*/ 1017960 h 1401548"/>
                  <a:gd name="connsiteX48" fmla="*/ 1236264 w 1236368"/>
                  <a:gd name="connsiteY48" fmla="*/ 993088 h 1401548"/>
                  <a:gd name="connsiteX49" fmla="*/ 1233727 w 1236368"/>
                  <a:gd name="connsiteY49" fmla="*/ 986206 h 1401548"/>
                  <a:gd name="connsiteX50" fmla="*/ 1233727 w 1236368"/>
                  <a:gd name="connsiteY50" fmla="*/ 986205 h 1401548"/>
                  <a:gd name="connsiteX51" fmla="*/ 1236264 w 1236368"/>
                  <a:gd name="connsiteY51" fmla="*/ 993089 h 1401548"/>
                  <a:gd name="connsiteX52" fmla="*/ 1233611 w 1236368"/>
                  <a:gd name="connsiteY52" fmla="*/ 362558 h 1401548"/>
                  <a:gd name="connsiteX53" fmla="*/ 1233592 w 1236368"/>
                  <a:gd name="connsiteY53" fmla="*/ 357984 h 14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6368" h="1401548">
                    <a:moveTo>
                      <a:pt x="633139" y="1400406"/>
                    </a:moveTo>
                    <a:lnTo>
                      <a:pt x="596397" y="1381723"/>
                    </a:lnTo>
                    <a:lnTo>
                      <a:pt x="601770" y="1387473"/>
                    </a:lnTo>
                    <a:cubicBezTo>
                      <a:pt x="610339" y="1393570"/>
                      <a:pt x="619963" y="1397885"/>
                      <a:pt x="630043" y="1400279"/>
                    </a:cubicBezTo>
                    <a:close/>
                    <a:moveTo>
                      <a:pt x="1222660" y="328321"/>
                    </a:moveTo>
                    <a:lnTo>
                      <a:pt x="1201076" y="305222"/>
                    </a:lnTo>
                    <a:lnTo>
                      <a:pt x="1196999" y="303148"/>
                    </a:lnTo>
                    <a:lnTo>
                      <a:pt x="635997" y="17889"/>
                    </a:lnTo>
                    <a:lnTo>
                      <a:pt x="635996" y="17888"/>
                    </a:lnTo>
                    <a:lnTo>
                      <a:pt x="606066" y="2670"/>
                    </a:lnTo>
                    <a:lnTo>
                      <a:pt x="605029" y="2200"/>
                    </a:lnTo>
                    <a:cubicBezTo>
                      <a:pt x="594949" y="-192"/>
                      <a:pt x="584413" y="-663"/>
                      <a:pt x="574017" y="931"/>
                    </a:cubicBezTo>
                    <a:lnTo>
                      <a:pt x="555145" y="7886"/>
                    </a:lnTo>
                    <a:lnTo>
                      <a:pt x="535054" y="20267"/>
                    </a:lnTo>
                    <a:lnTo>
                      <a:pt x="535050" y="20271"/>
                    </a:lnTo>
                    <a:lnTo>
                      <a:pt x="46660" y="321251"/>
                    </a:lnTo>
                    <a:lnTo>
                      <a:pt x="46655" y="321253"/>
                    </a:lnTo>
                    <a:lnTo>
                      <a:pt x="26573" y="333629"/>
                    </a:lnTo>
                    <a:lnTo>
                      <a:pt x="11874" y="347364"/>
                    </a:lnTo>
                    <a:lnTo>
                      <a:pt x="0" y="373579"/>
                    </a:lnTo>
                    <a:lnTo>
                      <a:pt x="167" y="413074"/>
                    </a:lnTo>
                    <a:lnTo>
                      <a:pt x="167" y="413075"/>
                    </a:lnTo>
                    <a:lnTo>
                      <a:pt x="2742" y="1025176"/>
                    </a:lnTo>
                    <a:lnTo>
                      <a:pt x="2829" y="1045844"/>
                    </a:lnTo>
                    <a:lnTo>
                      <a:pt x="13108" y="1073733"/>
                    </a:lnTo>
                    <a:lnTo>
                      <a:pt x="33398" y="1095447"/>
                    </a:lnTo>
                    <a:lnTo>
                      <a:pt x="51843" y="1104828"/>
                    </a:lnTo>
                    <a:lnTo>
                      <a:pt x="596399" y="1381723"/>
                    </a:lnTo>
                    <a:lnTo>
                      <a:pt x="589965" y="1374837"/>
                    </a:lnTo>
                    <a:lnTo>
                      <a:pt x="586748" y="1371395"/>
                    </a:lnTo>
                    <a:lnTo>
                      <a:pt x="586747" y="1371394"/>
                    </a:lnTo>
                    <a:lnTo>
                      <a:pt x="589965" y="1374837"/>
                    </a:lnTo>
                    <a:lnTo>
                      <a:pt x="596398" y="1381722"/>
                    </a:lnTo>
                    <a:lnTo>
                      <a:pt x="633140" y="1400406"/>
                    </a:lnTo>
                    <a:lnTo>
                      <a:pt x="661055" y="1401548"/>
                    </a:lnTo>
                    <a:lnTo>
                      <a:pt x="679927" y="1394593"/>
                    </a:lnTo>
                    <a:lnTo>
                      <a:pt x="700018" y="1382212"/>
                    </a:lnTo>
                    <a:lnTo>
                      <a:pt x="703278" y="1379165"/>
                    </a:lnTo>
                    <a:lnTo>
                      <a:pt x="703283" y="1379162"/>
                    </a:lnTo>
                    <a:lnTo>
                      <a:pt x="700018" y="1382213"/>
                    </a:lnTo>
                    <a:lnTo>
                      <a:pt x="1188417" y="1081227"/>
                    </a:lnTo>
                    <a:lnTo>
                      <a:pt x="1184226" y="1082772"/>
                    </a:lnTo>
                    <a:lnTo>
                      <a:pt x="1184230" y="1082769"/>
                    </a:lnTo>
                    <a:lnTo>
                      <a:pt x="1188417" y="1081226"/>
                    </a:lnTo>
                    <a:lnTo>
                      <a:pt x="1208499" y="1068850"/>
                    </a:lnTo>
                    <a:lnTo>
                      <a:pt x="1223199" y="1055115"/>
                    </a:lnTo>
                    <a:cubicBezTo>
                      <a:pt x="1229295" y="1046545"/>
                      <a:pt x="1233611" y="1036922"/>
                      <a:pt x="1236005" y="1026842"/>
                    </a:cubicBezTo>
                    <a:lnTo>
                      <a:pt x="1236368" y="1017960"/>
                    </a:lnTo>
                    <a:lnTo>
                      <a:pt x="1236264" y="993088"/>
                    </a:lnTo>
                    <a:lnTo>
                      <a:pt x="1233727" y="986206"/>
                    </a:lnTo>
                    <a:lnTo>
                      <a:pt x="1233727" y="986205"/>
                    </a:lnTo>
                    <a:lnTo>
                      <a:pt x="1236264" y="993089"/>
                    </a:lnTo>
                    <a:lnTo>
                      <a:pt x="1233611" y="362558"/>
                    </a:lnTo>
                    <a:lnTo>
                      <a:pt x="1233592" y="357984"/>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E" sz="1400"/>
              </a:p>
            </p:txBody>
          </p:sp>
          <p:sp>
            <p:nvSpPr>
              <p:cNvPr id="11" name="Freeform: Shape 58">
                <a:extLst>
                  <a:ext uri="{FF2B5EF4-FFF2-40B4-BE49-F238E27FC236}">
                    <a16:creationId xmlns:a16="http://schemas.microsoft.com/office/drawing/2014/main" id="{04864CB2-2B46-6BEA-9B12-74A1893BEF45}"/>
                  </a:ext>
                </a:extLst>
              </p:cNvPr>
              <p:cNvSpPr/>
              <p:nvPr/>
            </p:nvSpPr>
            <p:spPr>
              <a:xfrm>
                <a:off x="1538052" y="2876735"/>
                <a:ext cx="638578" cy="1432331"/>
              </a:xfrm>
              <a:custGeom>
                <a:avLst/>
                <a:gdLst>
                  <a:gd name="connsiteX0" fmla="*/ 0 w 266861"/>
                  <a:gd name="connsiteY0" fmla="*/ 352139 h 598570"/>
                  <a:gd name="connsiteX1" fmla="*/ 128588 w 266861"/>
                  <a:gd name="connsiteY1" fmla="*/ 352139 h 598570"/>
                  <a:gd name="connsiteX2" fmla="*/ 128588 w 266861"/>
                  <a:gd name="connsiteY2" fmla="*/ 598570 h 598570"/>
                  <a:gd name="connsiteX3" fmla="*/ 266862 w 266861"/>
                  <a:gd name="connsiteY3" fmla="*/ 275939 h 598570"/>
                  <a:gd name="connsiteX4" fmla="*/ 147638 w 266861"/>
                  <a:gd name="connsiteY4" fmla="*/ 275939 h 598570"/>
                  <a:gd name="connsiteX5" fmla="*/ 147638 w 266861"/>
                  <a:gd name="connsiteY5" fmla="*/ 0 h 598570"/>
                  <a:gd name="connsiteX6" fmla="*/ 238001 w 266861"/>
                  <a:gd name="connsiteY6" fmla="*/ 294989 h 598570"/>
                  <a:gd name="connsiteX7" fmla="*/ 147638 w 266861"/>
                  <a:gd name="connsiteY7" fmla="*/ 505758 h 598570"/>
                  <a:gd name="connsiteX8" fmla="*/ 147638 w 266861"/>
                  <a:gd name="connsiteY8" fmla="*/ 333089 h 598570"/>
                  <a:gd name="connsiteX9" fmla="*/ 28575 w 266861"/>
                  <a:gd name="connsiteY9" fmla="*/ 333089 h 598570"/>
                  <a:gd name="connsiteX10" fmla="*/ 128588 w 266861"/>
                  <a:gd name="connsiteY10" fmla="*/ 94678 h 598570"/>
                  <a:gd name="connsiteX11" fmla="*/ 128588 w 266861"/>
                  <a:gd name="connsiteY11" fmla="*/ 294989 h 5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861" h="598570">
                    <a:moveTo>
                      <a:pt x="0" y="352139"/>
                    </a:moveTo>
                    <a:lnTo>
                      <a:pt x="128588" y="352139"/>
                    </a:lnTo>
                    <a:lnTo>
                      <a:pt x="128588" y="598570"/>
                    </a:lnTo>
                    <a:lnTo>
                      <a:pt x="266862" y="275939"/>
                    </a:lnTo>
                    <a:lnTo>
                      <a:pt x="147638" y="275939"/>
                    </a:lnTo>
                    <a:lnTo>
                      <a:pt x="147638" y="0"/>
                    </a:lnTo>
                    <a:close/>
                    <a:moveTo>
                      <a:pt x="238001" y="294989"/>
                    </a:moveTo>
                    <a:lnTo>
                      <a:pt x="147638" y="505758"/>
                    </a:lnTo>
                    <a:lnTo>
                      <a:pt x="147638" y="333089"/>
                    </a:lnTo>
                    <a:lnTo>
                      <a:pt x="28575" y="333089"/>
                    </a:lnTo>
                    <a:lnTo>
                      <a:pt x="128588" y="94678"/>
                    </a:lnTo>
                    <a:lnTo>
                      <a:pt x="128588" y="294989"/>
                    </a:lnTo>
                    <a:close/>
                  </a:path>
                </a:pathLst>
              </a:custGeom>
              <a:gradFill>
                <a:gsLst>
                  <a:gs pos="0">
                    <a:srgbClr val="CDD707"/>
                  </a:gs>
                  <a:gs pos="38000">
                    <a:srgbClr val="855F4D"/>
                  </a:gs>
                  <a:gs pos="100000">
                    <a:srgbClr val="1498C2"/>
                  </a:gs>
                </a:gsLst>
                <a:lin ang="10800000" scaled="1"/>
              </a:gradFill>
              <a:ln w="9525" cap="flat">
                <a:noFill/>
                <a:prstDash val="solid"/>
                <a:miter/>
              </a:ln>
            </p:spPr>
            <p:txBody>
              <a:bodyPr rtlCol="0" anchor="ctr"/>
              <a:lstStyle/>
              <a:p>
                <a:endParaRPr lang="en-DE" sz="1400"/>
              </a:p>
            </p:txBody>
          </p:sp>
          <p:sp>
            <p:nvSpPr>
              <p:cNvPr id="14" name="Oval 59">
                <a:extLst>
                  <a:ext uri="{FF2B5EF4-FFF2-40B4-BE49-F238E27FC236}">
                    <a16:creationId xmlns:a16="http://schemas.microsoft.com/office/drawing/2014/main" id="{D1676BEE-5B9B-FEE6-1C64-FB3D424D6198}"/>
                  </a:ext>
                </a:extLst>
              </p:cNvPr>
              <p:cNvSpPr/>
              <p:nvPr/>
            </p:nvSpPr>
            <p:spPr>
              <a:xfrm>
                <a:off x="1084552" y="3313796"/>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16" name="Oval 60">
                <a:extLst>
                  <a:ext uri="{FF2B5EF4-FFF2-40B4-BE49-F238E27FC236}">
                    <a16:creationId xmlns:a16="http://schemas.microsoft.com/office/drawing/2014/main" id="{651134C1-FC37-1FD8-FB58-F2C32477754F}"/>
                  </a:ext>
                </a:extLst>
              </p:cNvPr>
              <p:cNvSpPr/>
              <p:nvPr/>
            </p:nvSpPr>
            <p:spPr>
              <a:xfrm>
                <a:off x="822905" y="3526031"/>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17" name="Oval 61">
                <a:extLst>
                  <a:ext uri="{FF2B5EF4-FFF2-40B4-BE49-F238E27FC236}">
                    <a16:creationId xmlns:a16="http://schemas.microsoft.com/office/drawing/2014/main" id="{6876BB42-AAB5-2DBB-E83F-7C44E6206081}"/>
                  </a:ext>
                </a:extLst>
              </p:cNvPr>
              <p:cNvSpPr/>
              <p:nvPr/>
            </p:nvSpPr>
            <p:spPr>
              <a:xfrm>
                <a:off x="940729" y="3057399"/>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18" name="Oval 62">
                <a:extLst>
                  <a:ext uri="{FF2B5EF4-FFF2-40B4-BE49-F238E27FC236}">
                    <a16:creationId xmlns:a16="http://schemas.microsoft.com/office/drawing/2014/main" id="{9C3EF171-3842-6907-637A-D20A171CB4B9}"/>
                  </a:ext>
                </a:extLst>
              </p:cNvPr>
              <p:cNvSpPr/>
              <p:nvPr/>
            </p:nvSpPr>
            <p:spPr>
              <a:xfrm>
                <a:off x="1018997" y="3781898"/>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19" name="Oval 63">
                <a:extLst>
                  <a:ext uri="{FF2B5EF4-FFF2-40B4-BE49-F238E27FC236}">
                    <a16:creationId xmlns:a16="http://schemas.microsoft.com/office/drawing/2014/main" id="{DCFF4712-044E-1EE0-375D-169000843686}"/>
                  </a:ext>
                </a:extLst>
              </p:cNvPr>
              <p:cNvSpPr/>
              <p:nvPr/>
            </p:nvSpPr>
            <p:spPr>
              <a:xfrm>
                <a:off x="1439544" y="3954062"/>
                <a:ext cx="184819" cy="184819"/>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20" name="Oval 64">
                <a:extLst>
                  <a:ext uri="{FF2B5EF4-FFF2-40B4-BE49-F238E27FC236}">
                    <a16:creationId xmlns:a16="http://schemas.microsoft.com/office/drawing/2014/main" id="{40F13E56-E3B6-7E5F-8A7C-60506423EB08}"/>
                  </a:ext>
                </a:extLst>
              </p:cNvPr>
              <p:cNvSpPr/>
              <p:nvPr/>
            </p:nvSpPr>
            <p:spPr>
              <a:xfrm>
                <a:off x="2597965" y="3372501"/>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21" name="Oval 65">
                <a:extLst>
                  <a:ext uri="{FF2B5EF4-FFF2-40B4-BE49-F238E27FC236}">
                    <a16:creationId xmlns:a16="http://schemas.microsoft.com/office/drawing/2014/main" id="{AB715392-9A4C-7956-94E8-797A3B0F33C8}"/>
                  </a:ext>
                </a:extLst>
              </p:cNvPr>
              <p:cNvSpPr/>
              <p:nvPr/>
            </p:nvSpPr>
            <p:spPr>
              <a:xfrm>
                <a:off x="2336318" y="3584735"/>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23" name="Oval 66">
                <a:extLst>
                  <a:ext uri="{FF2B5EF4-FFF2-40B4-BE49-F238E27FC236}">
                    <a16:creationId xmlns:a16="http://schemas.microsoft.com/office/drawing/2014/main" id="{A7A03513-9A36-B35E-EBF0-BA17890ADE68}"/>
                  </a:ext>
                </a:extLst>
              </p:cNvPr>
              <p:cNvSpPr/>
              <p:nvPr/>
            </p:nvSpPr>
            <p:spPr>
              <a:xfrm>
                <a:off x="2454141" y="3116103"/>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sp>
            <p:nvSpPr>
              <p:cNvPr id="24" name="Oval 67">
                <a:extLst>
                  <a:ext uri="{FF2B5EF4-FFF2-40B4-BE49-F238E27FC236}">
                    <a16:creationId xmlns:a16="http://schemas.microsoft.com/office/drawing/2014/main" id="{7377B9FC-0B38-2EDC-3136-CF0A02A42C3C}"/>
                  </a:ext>
                </a:extLst>
              </p:cNvPr>
              <p:cNvSpPr/>
              <p:nvPr/>
            </p:nvSpPr>
            <p:spPr>
              <a:xfrm>
                <a:off x="2532409" y="3840603"/>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400"/>
              </a:p>
            </p:txBody>
          </p:sp>
        </p:grpSp>
      </p:grpSp>
      <p:pic>
        <p:nvPicPr>
          <p:cNvPr id="31" name="Grafik 30">
            <a:extLst>
              <a:ext uri="{FF2B5EF4-FFF2-40B4-BE49-F238E27FC236}">
                <a16:creationId xmlns:a16="http://schemas.microsoft.com/office/drawing/2014/main" id="{6BA34C39-B1DA-5E99-50D7-6216D2E6BF61}"/>
              </a:ext>
            </a:extLst>
          </p:cNvPr>
          <p:cNvPicPr>
            <a:picLocks noChangeAspect="1"/>
          </p:cNvPicPr>
          <p:nvPr/>
        </p:nvPicPr>
        <p:blipFill>
          <a:blip r:embed="rId3"/>
          <a:stretch>
            <a:fillRect/>
          </a:stretch>
        </p:blipFill>
        <p:spPr>
          <a:xfrm>
            <a:off x="4483316" y="388297"/>
            <a:ext cx="3225368" cy="572900"/>
          </a:xfrm>
          <a:prstGeom prst="rect">
            <a:avLst/>
          </a:prstGeom>
        </p:spPr>
      </p:pic>
      <p:sp>
        <p:nvSpPr>
          <p:cNvPr id="32" name="Rechteck: abgerundete Ecken 31">
            <a:extLst>
              <a:ext uri="{FF2B5EF4-FFF2-40B4-BE49-F238E27FC236}">
                <a16:creationId xmlns:a16="http://schemas.microsoft.com/office/drawing/2014/main" id="{DD8C9BCB-C1AF-56F5-7281-0CCCB0866393}"/>
              </a:ext>
            </a:extLst>
          </p:cNvPr>
          <p:cNvSpPr/>
          <p:nvPr/>
        </p:nvSpPr>
        <p:spPr>
          <a:xfrm>
            <a:off x="1527048" y="2176569"/>
            <a:ext cx="9189720" cy="1316736"/>
          </a:xfrm>
          <a:prstGeom prst="roundRect">
            <a:avLst>
              <a:gd name="adj" fmla="val 4861"/>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4000" cap="small" dirty="0">
                <a:gradFill>
                  <a:gsLst>
                    <a:gs pos="50000">
                      <a:srgbClr val="79655A"/>
                    </a:gs>
                    <a:gs pos="0">
                      <a:srgbClr val="B19F30"/>
                    </a:gs>
                    <a:gs pos="100000">
                      <a:srgbClr val="3288A2"/>
                    </a:gs>
                  </a:gsLst>
                  <a:lin ang="0" scaled="1"/>
                </a:gradFill>
              </a:rPr>
              <a:t>[Name </a:t>
            </a:r>
            <a:r>
              <a:rPr lang="de-DE" sz="4000" cap="small" dirty="0" err="1">
                <a:gradFill>
                  <a:gsLst>
                    <a:gs pos="50000">
                      <a:srgbClr val="79655A"/>
                    </a:gs>
                    <a:gs pos="0">
                      <a:srgbClr val="B19F30"/>
                    </a:gs>
                    <a:gs pos="100000">
                      <a:srgbClr val="3288A2"/>
                    </a:gs>
                  </a:gsLst>
                  <a:lin ang="0" scaled="1"/>
                </a:gradFill>
              </a:rPr>
              <a:t>of</a:t>
            </a:r>
            <a:r>
              <a:rPr lang="de-DE" sz="4000" cap="small" dirty="0">
                <a:gradFill>
                  <a:gsLst>
                    <a:gs pos="50000">
                      <a:srgbClr val="79655A"/>
                    </a:gs>
                    <a:gs pos="0">
                      <a:srgbClr val="B19F30"/>
                    </a:gs>
                    <a:gs pos="100000">
                      <a:srgbClr val="3288A2"/>
                    </a:gs>
                  </a:gsLst>
                  <a:lin ang="0" scaled="1"/>
                </a:gradFill>
              </a:rPr>
              <a:t> </a:t>
            </a:r>
            <a:r>
              <a:rPr lang="de-DE" sz="4000" cap="small" dirty="0" err="1">
                <a:gradFill>
                  <a:gsLst>
                    <a:gs pos="50000">
                      <a:srgbClr val="79655A"/>
                    </a:gs>
                    <a:gs pos="0">
                      <a:srgbClr val="B19F30"/>
                    </a:gs>
                    <a:gs pos="100000">
                      <a:srgbClr val="3288A2"/>
                    </a:gs>
                  </a:gsLst>
                  <a:lin ang="0" scaled="1"/>
                </a:gradFill>
              </a:rPr>
              <a:t>the</a:t>
            </a:r>
            <a:r>
              <a:rPr lang="de-DE" sz="4000" cap="small" dirty="0">
                <a:gradFill>
                  <a:gsLst>
                    <a:gs pos="50000">
                      <a:srgbClr val="79655A"/>
                    </a:gs>
                    <a:gs pos="0">
                      <a:srgbClr val="B19F30"/>
                    </a:gs>
                    <a:gs pos="100000">
                      <a:srgbClr val="3288A2"/>
                    </a:gs>
                  </a:gsLst>
                  <a:lin ang="0" scaled="1"/>
                </a:gradFill>
              </a:rPr>
              <a:t> Project]</a:t>
            </a:r>
          </a:p>
        </p:txBody>
      </p:sp>
      <p:sp>
        <p:nvSpPr>
          <p:cNvPr id="33" name="Rechteck: abgerundete Ecken 32">
            <a:extLst>
              <a:ext uri="{FF2B5EF4-FFF2-40B4-BE49-F238E27FC236}">
                <a16:creationId xmlns:a16="http://schemas.microsoft.com/office/drawing/2014/main" id="{0995570D-7993-8FE6-76FD-24674ADBCB1A}"/>
              </a:ext>
            </a:extLst>
          </p:cNvPr>
          <p:cNvSpPr/>
          <p:nvPr/>
        </p:nvSpPr>
        <p:spPr>
          <a:xfrm>
            <a:off x="2015734" y="3735563"/>
            <a:ext cx="8212348" cy="961253"/>
          </a:xfrm>
          <a:prstGeom prst="roundRect">
            <a:avLst>
              <a:gd name="adj" fmla="val 4861"/>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cap="small" dirty="0">
                <a:solidFill>
                  <a:schemeClr val="tx1"/>
                </a:solidFill>
              </a:rPr>
              <a:t>[Project description in max. 140 words]</a:t>
            </a:r>
          </a:p>
        </p:txBody>
      </p:sp>
    </p:spTree>
    <p:extLst>
      <p:ext uri="{BB962C8B-B14F-4D97-AF65-F5344CB8AC3E}">
        <p14:creationId xmlns:p14="http://schemas.microsoft.com/office/powerpoint/2010/main" val="18159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4A750FCA-F580-583A-CE06-4B8F38A33F9F}"/>
              </a:ext>
            </a:extLst>
          </p:cNvPr>
          <p:cNvSpPr txBox="1"/>
          <p:nvPr/>
        </p:nvSpPr>
        <p:spPr>
          <a:xfrm>
            <a:off x="266319" y="59007"/>
            <a:ext cx="11925681" cy="17112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rPr>
              <a:t>	Motivation &amp; Executive Summary</a:t>
            </a:r>
          </a:p>
          <a:p>
            <a:pPr lvl="2">
              <a:lnSpc>
                <a:spcPct val="70000"/>
              </a:lnSpc>
              <a:defRPr/>
            </a:pPr>
            <a:r>
              <a:rPr lang="en-US" sz="1200" dirty="0">
                <a:solidFill>
                  <a:schemeClr val="bg1">
                    <a:lumMod val="65000"/>
                  </a:schemeClr>
                </a:solidFill>
              </a:rPr>
              <a:t>This first slide is your initial introduction. It gives us a quick overview of your project and, importantly, the passion that drives you. Keep it concise and capture our interest! Remember: Many of our reviewers may not be experts in your specific field – so please formulate your points clearly and understandably.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endParaRPr>
          </a:p>
        </p:txBody>
      </p:sp>
      <p:sp>
        <p:nvSpPr>
          <p:cNvPr id="32" name="Textfeld 31">
            <a:extLst>
              <a:ext uri="{FF2B5EF4-FFF2-40B4-BE49-F238E27FC236}">
                <a16:creationId xmlns:a16="http://schemas.microsoft.com/office/drawing/2014/main" id="{B65001F4-BD98-4C1B-95BE-3641313084DB}"/>
              </a:ext>
            </a:extLst>
          </p:cNvPr>
          <p:cNvSpPr txBox="1"/>
          <p:nvPr/>
        </p:nvSpPr>
        <p:spPr>
          <a:xfrm>
            <a:off x="266319" y="970093"/>
            <a:ext cx="11659362" cy="20621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de-DE" altLang="de-DE" sz="2000" cap="small" dirty="0" err="1">
                <a:gradFill>
                  <a:gsLst>
                    <a:gs pos="0">
                      <a:srgbClr val="C9D300"/>
                    </a:gs>
                    <a:gs pos="48000">
                      <a:srgbClr val="85604E"/>
                    </a:gs>
                    <a:gs pos="100000">
                      <a:srgbClr val="1498C2"/>
                    </a:gs>
                  </a:gsLst>
                  <a:lin ang="16200000" scaled="1"/>
                </a:gradFill>
                <a:latin typeface="Montserrat" pitchFamily="2" charset="0"/>
              </a:rPr>
              <a:t>Our</a:t>
            </a:r>
            <a:r>
              <a:rPr lang="de-DE" altLang="de-DE" sz="2000" cap="small" dirty="0">
                <a:gradFill>
                  <a:gsLst>
                    <a:gs pos="0">
                      <a:srgbClr val="C9D300"/>
                    </a:gs>
                    <a:gs pos="48000">
                      <a:srgbClr val="85604E"/>
                    </a:gs>
                    <a:gs pos="100000">
                      <a:srgbClr val="1498C2"/>
                    </a:gs>
                  </a:gsLst>
                  <a:lin ang="16200000" scaled="1"/>
                </a:gradFill>
                <a:latin typeface="Montserrat" pitchFamily="2" charset="0"/>
              </a:rPr>
              <a:t> </a:t>
            </a:r>
            <a:r>
              <a:rPr lang="de-DE" altLang="de-DE" sz="2000" cap="small" dirty="0" err="1">
                <a:gradFill>
                  <a:gsLst>
                    <a:gs pos="0">
                      <a:srgbClr val="C9D300"/>
                    </a:gs>
                    <a:gs pos="48000">
                      <a:srgbClr val="85604E"/>
                    </a:gs>
                    <a:gs pos="100000">
                      <a:srgbClr val="1498C2"/>
                    </a:gs>
                  </a:gsLst>
                  <a:lin ang="16200000" scaled="1"/>
                </a:gradFill>
                <a:latin typeface="Montserrat" pitchFamily="2" charset="0"/>
              </a:rPr>
              <a:t>Driving</a:t>
            </a:r>
            <a:r>
              <a:rPr lang="de-DE" altLang="de-DE" sz="2000" cap="small" dirty="0">
                <a:gradFill>
                  <a:gsLst>
                    <a:gs pos="0">
                      <a:srgbClr val="C9D300"/>
                    </a:gs>
                    <a:gs pos="48000">
                      <a:srgbClr val="85604E"/>
                    </a:gs>
                    <a:gs pos="100000">
                      <a:srgbClr val="1498C2"/>
                    </a:gs>
                  </a:gsLst>
                  <a:lin ang="16200000" scaled="1"/>
                </a:gradFill>
                <a:latin typeface="Montserrat" pitchFamily="2" charset="0"/>
              </a:rPr>
              <a:t> Force &amp; Passion</a:t>
            </a:r>
          </a:p>
          <a:p>
            <a:pPr>
              <a:buNone/>
            </a:pPr>
            <a:r>
              <a:rPr lang="en-US" sz="1600" i="1" dirty="0"/>
              <a:t>(Please fill in here – Show us your enthusiasm! Why does this idea excite you?)</a:t>
            </a:r>
            <a:endParaRPr lang="en-US" sz="1600" dirty="0"/>
          </a:p>
          <a:p>
            <a:pPr eaLnBrk="0" fontAlgn="base" hangingPunct="0">
              <a:spcBef>
                <a:spcPct val="0"/>
              </a:spcBef>
              <a:spcAft>
                <a:spcPct val="0"/>
              </a:spcAft>
            </a:pPr>
            <a:r>
              <a:rPr lang="en-US" sz="1200" b="1" dirty="0">
                <a:solidFill>
                  <a:schemeClr val="bg1">
                    <a:lumMod val="65000"/>
                  </a:schemeClr>
                </a:solidFill>
              </a:rPr>
              <a:t>Guiding Questions for You: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sparked this specific idea? Is there a personal connection, a key scientific insight, or a frustrating problem that ignited your commitment?</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Why are you and your team so passionate about solving this particular problem or realizing this specific opportunity? What makes it meaningful to you?</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makes you believe so strongly in the potential and importance of your idea? What keeps your team motivated through challenges?</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is the core vision that fuels your team's dedication? What impact do you ultimately hope to achieve?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39" name="Textfeld 38">
            <a:extLst>
              <a:ext uri="{FF2B5EF4-FFF2-40B4-BE49-F238E27FC236}">
                <a16:creationId xmlns:a16="http://schemas.microsoft.com/office/drawing/2014/main" id="{7A09FD33-13E3-FA01-DB50-964342B727AF}"/>
              </a:ext>
            </a:extLst>
          </p:cNvPr>
          <p:cNvSpPr txBox="1"/>
          <p:nvPr/>
        </p:nvSpPr>
        <p:spPr>
          <a:xfrm>
            <a:off x="266319" y="3844338"/>
            <a:ext cx="11659362" cy="20621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Briefly: Our Project (Executive Summary)</a:t>
            </a:r>
          </a:p>
          <a:p>
            <a:r>
              <a:rPr lang="en-US" sz="1600" i="1" dirty="0"/>
              <a:t>Please summarize the core points here</a:t>
            </a:r>
            <a:endParaRPr lang="en-US" sz="1600" dirty="0"/>
          </a:p>
          <a:p>
            <a:pPr eaLnBrk="0" fontAlgn="base" hangingPunct="0">
              <a:spcBef>
                <a:spcPct val="0"/>
              </a:spcBef>
              <a:spcAft>
                <a:spcPct val="0"/>
              </a:spcAft>
            </a:pPr>
            <a:r>
              <a:rPr lang="en-US" sz="1200" b="1" dirty="0">
                <a:solidFill>
                  <a:schemeClr val="bg1">
                    <a:lumMod val="65000"/>
                  </a:schemeClr>
                </a:solidFill>
              </a:rPr>
              <a:t>Guiding Questions for You (summarize the key points from the following chapters very briefly here):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The Idea: What is the absolute core of your (material) innovation? What central problem do you aim to solve with it? (Preview of Chapter 2)</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The Team: Who are the driving forces behind the idea? What is your most important shared expertise or your key advantage as a team? (Preview of Chapter 3)</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The Market: Who could benefit from your idea (potential users/customers)? What fundamental need or opportunity do you see in the market? (Preview of Chapter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grpSp>
        <p:nvGrpSpPr>
          <p:cNvPr id="1059" name="Gruppieren 1058">
            <a:extLst>
              <a:ext uri="{FF2B5EF4-FFF2-40B4-BE49-F238E27FC236}">
                <a16:creationId xmlns:a16="http://schemas.microsoft.com/office/drawing/2014/main" id="{40D02EE4-C4AF-A6DE-9E3D-6714B78347B0}"/>
              </a:ext>
            </a:extLst>
          </p:cNvPr>
          <p:cNvGrpSpPr/>
          <p:nvPr/>
        </p:nvGrpSpPr>
        <p:grpSpPr>
          <a:xfrm>
            <a:off x="89915" y="229467"/>
            <a:ext cx="1061294" cy="661199"/>
            <a:chOff x="431419" y="157951"/>
            <a:chExt cx="719790" cy="448438"/>
          </a:xfrm>
        </p:grpSpPr>
        <p:grpSp>
          <p:nvGrpSpPr>
            <p:cNvPr id="42" name="Group 18">
              <a:extLst>
                <a:ext uri="{FF2B5EF4-FFF2-40B4-BE49-F238E27FC236}">
                  <a16:creationId xmlns:a16="http://schemas.microsoft.com/office/drawing/2014/main" id="{3AC6FFBE-7BBC-FD89-F7D7-4DC5A929480E}"/>
                </a:ext>
              </a:extLst>
            </p:cNvPr>
            <p:cNvGrpSpPr/>
            <p:nvPr/>
          </p:nvGrpSpPr>
          <p:grpSpPr>
            <a:xfrm>
              <a:off x="431419" y="157951"/>
              <a:ext cx="719790" cy="420892"/>
              <a:chOff x="822905" y="3031193"/>
              <a:chExt cx="1894323" cy="1107688"/>
            </a:xfrm>
          </p:grpSpPr>
          <p:sp>
            <p:nvSpPr>
              <p:cNvPr id="44" name="Oval 24">
                <a:extLst>
                  <a:ext uri="{FF2B5EF4-FFF2-40B4-BE49-F238E27FC236}">
                    <a16:creationId xmlns:a16="http://schemas.microsoft.com/office/drawing/2014/main" id="{B18E6BE9-BF7E-966B-8CE0-C95A38CE700C}"/>
                  </a:ext>
                </a:extLst>
              </p:cNvPr>
              <p:cNvSpPr/>
              <p:nvPr/>
            </p:nvSpPr>
            <p:spPr>
              <a:xfrm>
                <a:off x="2112345" y="3040480"/>
                <a:ext cx="184819" cy="184819"/>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45" name="Freeform: Shape 31">
                <a:extLst>
                  <a:ext uri="{FF2B5EF4-FFF2-40B4-BE49-F238E27FC236}">
                    <a16:creationId xmlns:a16="http://schemas.microsoft.com/office/drawing/2014/main" id="{95556B4D-F291-524D-0AF6-C5128874B258}"/>
                  </a:ext>
                </a:extLst>
              </p:cNvPr>
              <p:cNvSpPr/>
              <p:nvPr/>
            </p:nvSpPr>
            <p:spPr>
              <a:xfrm rot="3501343" flipH="1">
                <a:off x="1294133" y="2958095"/>
                <a:ext cx="1094283" cy="1240479"/>
              </a:xfrm>
              <a:custGeom>
                <a:avLst/>
                <a:gdLst>
                  <a:gd name="connsiteX0" fmla="*/ 633139 w 1236368"/>
                  <a:gd name="connsiteY0" fmla="*/ 1400406 h 1401548"/>
                  <a:gd name="connsiteX1" fmla="*/ 596397 w 1236368"/>
                  <a:gd name="connsiteY1" fmla="*/ 1381723 h 1401548"/>
                  <a:gd name="connsiteX2" fmla="*/ 601770 w 1236368"/>
                  <a:gd name="connsiteY2" fmla="*/ 1387473 h 1401548"/>
                  <a:gd name="connsiteX3" fmla="*/ 630043 w 1236368"/>
                  <a:gd name="connsiteY3" fmla="*/ 1400279 h 1401548"/>
                  <a:gd name="connsiteX4" fmla="*/ 1222660 w 1236368"/>
                  <a:gd name="connsiteY4" fmla="*/ 328321 h 1401548"/>
                  <a:gd name="connsiteX5" fmla="*/ 1201076 w 1236368"/>
                  <a:gd name="connsiteY5" fmla="*/ 305222 h 1401548"/>
                  <a:gd name="connsiteX6" fmla="*/ 1196999 w 1236368"/>
                  <a:gd name="connsiteY6" fmla="*/ 303148 h 1401548"/>
                  <a:gd name="connsiteX7" fmla="*/ 635997 w 1236368"/>
                  <a:gd name="connsiteY7" fmla="*/ 17889 h 1401548"/>
                  <a:gd name="connsiteX8" fmla="*/ 635996 w 1236368"/>
                  <a:gd name="connsiteY8" fmla="*/ 17888 h 1401548"/>
                  <a:gd name="connsiteX9" fmla="*/ 606066 w 1236368"/>
                  <a:gd name="connsiteY9" fmla="*/ 2670 h 1401548"/>
                  <a:gd name="connsiteX10" fmla="*/ 605029 w 1236368"/>
                  <a:gd name="connsiteY10" fmla="*/ 2200 h 1401548"/>
                  <a:gd name="connsiteX11" fmla="*/ 574017 w 1236368"/>
                  <a:gd name="connsiteY11" fmla="*/ 931 h 1401548"/>
                  <a:gd name="connsiteX12" fmla="*/ 555145 w 1236368"/>
                  <a:gd name="connsiteY12" fmla="*/ 7886 h 1401548"/>
                  <a:gd name="connsiteX13" fmla="*/ 535054 w 1236368"/>
                  <a:gd name="connsiteY13" fmla="*/ 20267 h 1401548"/>
                  <a:gd name="connsiteX14" fmla="*/ 535050 w 1236368"/>
                  <a:gd name="connsiteY14" fmla="*/ 20271 h 1401548"/>
                  <a:gd name="connsiteX15" fmla="*/ 46660 w 1236368"/>
                  <a:gd name="connsiteY15" fmla="*/ 321251 h 1401548"/>
                  <a:gd name="connsiteX16" fmla="*/ 46655 w 1236368"/>
                  <a:gd name="connsiteY16" fmla="*/ 321253 h 1401548"/>
                  <a:gd name="connsiteX17" fmla="*/ 26573 w 1236368"/>
                  <a:gd name="connsiteY17" fmla="*/ 333629 h 1401548"/>
                  <a:gd name="connsiteX18" fmla="*/ 11874 w 1236368"/>
                  <a:gd name="connsiteY18" fmla="*/ 347364 h 1401548"/>
                  <a:gd name="connsiteX19" fmla="*/ 0 w 1236368"/>
                  <a:gd name="connsiteY19" fmla="*/ 373579 h 1401548"/>
                  <a:gd name="connsiteX20" fmla="*/ 167 w 1236368"/>
                  <a:gd name="connsiteY20" fmla="*/ 413074 h 1401548"/>
                  <a:gd name="connsiteX21" fmla="*/ 167 w 1236368"/>
                  <a:gd name="connsiteY21" fmla="*/ 413075 h 1401548"/>
                  <a:gd name="connsiteX22" fmla="*/ 2742 w 1236368"/>
                  <a:gd name="connsiteY22" fmla="*/ 1025176 h 1401548"/>
                  <a:gd name="connsiteX23" fmla="*/ 2829 w 1236368"/>
                  <a:gd name="connsiteY23" fmla="*/ 1045844 h 1401548"/>
                  <a:gd name="connsiteX24" fmla="*/ 13108 w 1236368"/>
                  <a:gd name="connsiteY24" fmla="*/ 1073733 h 1401548"/>
                  <a:gd name="connsiteX25" fmla="*/ 33398 w 1236368"/>
                  <a:gd name="connsiteY25" fmla="*/ 1095447 h 1401548"/>
                  <a:gd name="connsiteX26" fmla="*/ 51843 w 1236368"/>
                  <a:gd name="connsiteY26" fmla="*/ 1104828 h 1401548"/>
                  <a:gd name="connsiteX27" fmla="*/ 596399 w 1236368"/>
                  <a:gd name="connsiteY27" fmla="*/ 1381723 h 1401548"/>
                  <a:gd name="connsiteX28" fmla="*/ 589965 w 1236368"/>
                  <a:gd name="connsiteY28" fmla="*/ 1374837 h 1401548"/>
                  <a:gd name="connsiteX29" fmla="*/ 586748 w 1236368"/>
                  <a:gd name="connsiteY29" fmla="*/ 1371395 h 1401548"/>
                  <a:gd name="connsiteX30" fmla="*/ 586747 w 1236368"/>
                  <a:gd name="connsiteY30" fmla="*/ 1371394 h 1401548"/>
                  <a:gd name="connsiteX31" fmla="*/ 589965 w 1236368"/>
                  <a:gd name="connsiteY31" fmla="*/ 1374837 h 1401548"/>
                  <a:gd name="connsiteX32" fmla="*/ 596398 w 1236368"/>
                  <a:gd name="connsiteY32" fmla="*/ 1381722 h 1401548"/>
                  <a:gd name="connsiteX33" fmla="*/ 633140 w 1236368"/>
                  <a:gd name="connsiteY33" fmla="*/ 1400406 h 1401548"/>
                  <a:gd name="connsiteX34" fmla="*/ 661055 w 1236368"/>
                  <a:gd name="connsiteY34" fmla="*/ 1401548 h 1401548"/>
                  <a:gd name="connsiteX35" fmla="*/ 679927 w 1236368"/>
                  <a:gd name="connsiteY35" fmla="*/ 1394593 h 1401548"/>
                  <a:gd name="connsiteX36" fmla="*/ 700018 w 1236368"/>
                  <a:gd name="connsiteY36" fmla="*/ 1382212 h 1401548"/>
                  <a:gd name="connsiteX37" fmla="*/ 703278 w 1236368"/>
                  <a:gd name="connsiteY37" fmla="*/ 1379165 h 1401548"/>
                  <a:gd name="connsiteX38" fmla="*/ 703283 w 1236368"/>
                  <a:gd name="connsiteY38" fmla="*/ 1379162 h 1401548"/>
                  <a:gd name="connsiteX39" fmla="*/ 700018 w 1236368"/>
                  <a:gd name="connsiteY39" fmla="*/ 1382213 h 1401548"/>
                  <a:gd name="connsiteX40" fmla="*/ 1188417 w 1236368"/>
                  <a:gd name="connsiteY40" fmla="*/ 1081227 h 1401548"/>
                  <a:gd name="connsiteX41" fmla="*/ 1184226 w 1236368"/>
                  <a:gd name="connsiteY41" fmla="*/ 1082772 h 1401548"/>
                  <a:gd name="connsiteX42" fmla="*/ 1184230 w 1236368"/>
                  <a:gd name="connsiteY42" fmla="*/ 1082769 h 1401548"/>
                  <a:gd name="connsiteX43" fmla="*/ 1188417 w 1236368"/>
                  <a:gd name="connsiteY43" fmla="*/ 1081226 h 1401548"/>
                  <a:gd name="connsiteX44" fmla="*/ 1208499 w 1236368"/>
                  <a:gd name="connsiteY44" fmla="*/ 1068850 h 1401548"/>
                  <a:gd name="connsiteX45" fmla="*/ 1223199 w 1236368"/>
                  <a:gd name="connsiteY45" fmla="*/ 1055115 h 1401548"/>
                  <a:gd name="connsiteX46" fmla="*/ 1236005 w 1236368"/>
                  <a:gd name="connsiteY46" fmla="*/ 1026842 h 1401548"/>
                  <a:gd name="connsiteX47" fmla="*/ 1236368 w 1236368"/>
                  <a:gd name="connsiteY47" fmla="*/ 1017960 h 1401548"/>
                  <a:gd name="connsiteX48" fmla="*/ 1236264 w 1236368"/>
                  <a:gd name="connsiteY48" fmla="*/ 993088 h 1401548"/>
                  <a:gd name="connsiteX49" fmla="*/ 1233727 w 1236368"/>
                  <a:gd name="connsiteY49" fmla="*/ 986206 h 1401548"/>
                  <a:gd name="connsiteX50" fmla="*/ 1233727 w 1236368"/>
                  <a:gd name="connsiteY50" fmla="*/ 986205 h 1401548"/>
                  <a:gd name="connsiteX51" fmla="*/ 1236264 w 1236368"/>
                  <a:gd name="connsiteY51" fmla="*/ 993089 h 1401548"/>
                  <a:gd name="connsiteX52" fmla="*/ 1233611 w 1236368"/>
                  <a:gd name="connsiteY52" fmla="*/ 362558 h 1401548"/>
                  <a:gd name="connsiteX53" fmla="*/ 1233592 w 1236368"/>
                  <a:gd name="connsiteY53" fmla="*/ 357984 h 14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6368" h="1401548">
                    <a:moveTo>
                      <a:pt x="633139" y="1400406"/>
                    </a:moveTo>
                    <a:lnTo>
                      <a:pt x="596397" y="1381723"/>
                    </a:lnTo>
                    <a:lnTo>
                      <a:pt x="601770" y="1387473"/>
                    </a:lnTo>
                    <a:cubicBezTo>
                      <a:pt x="610339" y="1393570"/>
                      <a:pt x="619963" y="1397885"/>
                      <a:pt x="630043" y="1400279"/>
                    </a:cubicBezTo>
                    <a:close/>
                    <a:moveTo>
                      <a:pt x="1222660" y="328321"/>
                    </a:moveTo>
                    <a:lnTo>
                      <a:pt x="1201076" y="305222"/>
                    </a:lnTo>
                    <a:lnTo>
                      <a:pt x="1196999" y="303148"/>
                    </a:lnTo>
                    <a:lnTo>
                      <a:pt x="635997" y="17889"/>
                    </a:lnTo>
                    <a:lnTo>
                      <a:pt x="635996" y="17888"/>
                    </a:lnTo>
                    <a:lnTo>
                      <a:pt x="606066" y="2670"/>
                    </a:lnTo>
                    <a:lnTo>
                      <a:pt x="605029" y="2200"/>
                    </a:lnTo>
                    <a:cubicBezTo>
                      <a:pt x="594949" y="-192"/>
                      <a:pt x="584413" y="-663"/>
                      <a:pt x="574017" y="931"/>
                    </a:cubicBezTo>
                    <a:lnTo>
                      <a:pt x="555145" y="7886"/>
                    </a:lnTo>
                    <a:lnTo>
                      <a:pt x="535054" y="20267"/>
                    </a:lnTo>
                    <a:lnTo>
                      <a:pt x="535050" y="20271"/>
                    </a:lnTo>
                    <a:lnTo>
                      <a:pt x="46660" y="321251"/>
                    </a:lnTo>
                    <a:lnTo>
                      <a:pt x="46655" y="321253"/>
                    </a:lnTo>
                    <a:lnTo>
                      <a:pt x="26573" y="333629"/>
                    </a:lnTo>
                    <a:lnTo>
                      <a:pt x="11874" y="347364"/>
                    </a:lnTo>
                    <a:lnTo>
                      <a:pt x="0" y="373579"/>
                    </a:lnTo>
                    <a:lnTo>
                      <a:pt x="167" y="413074"/>
                    </a:lnTo>
                    <a:lnTo>
                      <a:pt x="167" y="413075"/>
                    </a:lnTo>
                    <a:lnTo>
                      <a:pt x="2742" y="1025176"/>
                    </a:lnTo>
                    <a:lnTo>
                      <a:pt x="2829" y="1045844"/>
                    </a:lnTo>
                    <a:lnTo>
                      <a:pt x="13108" y="1073733"/>
                    </a:lnTo>
                    <a:lnTo>
                      <a:pt x="33398" y="1095447"/>
                    </a:lnTo>
                    <a:lnTo>
                      <a:pt x="51843" y="1104828"/>
                    </a:lnTo>
                    <a:lnTo>
                      <a:pt x="596399" y="1381723"/>
                    </a:lnTo>
                    <a:lnTo>
                      <a:pt x="589965" y="1374837"/>
                    </a:lnTo>
                    <a:lnTo>
                      <a:pt x="586748" y="1371395"/>
                    </a:lnTo>
                    <a:lnTo>
                      <a:pt x="586747" y="1371394"/>
                    </a:lnTo>
                    <a:lnTo>
                      <a:pt x="589965" y="1374837"/>
                    </a:lnTo>
                    <a:lnTo>
                      <a:pt x="596398" y="1381722"/>
                    </a:lnTo>
                    <a:lnTo>
                      <a:pt x="633140" y="1400406"/>
                    </a:lnTo>
                    <a:lnTo>
                      <a:pt x="661055" y="1401548"/>
                    </a:lnTo>
                    <a:lnTo>
                      <a:pt x="679927" y="1394593"/>
                    </a:lnTo>
                    <a:lnTo>
                      <a:pt x="700018" y="1382212"/>
                    </a:lnTo>
                    <a:lnTo>
                      <a:pt x="703278" y="1379165"/>
                    </a:lnTo>
                    <a:lnTo>
                      <a:pt x="703283" y="1379162"/>
                    </a:lnTo>
                    <a:lnTo>
                      <a:pt x="700018" y="1382213"/>
                    </a:lnTo>
                    <a:lnTo>
                      <a:pt x="1188417" y="1081227"/>
                    </a:lnTo>
                    <a:lnTo>
                      <a:pt x="1184226" y="1082772"/>
                    </a:lnTo>
                    <a:lnTo>
                      <a:pt x="1184230" y="1082769"/>
                    </a:lnTo>
                    <a:lnTo>
                      <a:pt x="1188417" y="1081226"/>
                    </a:lnTo>
                    <a:lnTo>
                      <a:pt x="1208499" y="1068850"/>
                    </a:lnTo>
                    <a:lnTo>
                      <a:pt x="1223199" y="1055115"/>
                    </a:lnTo>
                    <a:cubicBezTo>
                      <a:pt x="1229295" y="1046545"/>
                      <a:pt x="1233611" y="1036922"/>
                      <a:pt x="1236005" y="1026842"/>
                    </a:cubicBezTo>
                    <a:lnTo>
                      <a:pt x="1236368" y="1017960"/>
                    </a:lnTo>
                    <a:lnTo>
                      <a:pt x="1236264" y="993088"/>
                    </a:lnTo>
                    <a:lnTo>
                      <a:pt x="1233727" y="986206"/>
                    </a:lnTo>
                    <a:lnTo>
                      <a:pt x="1233727" y="986205"/>
                    </a:lnTo>
                    <a:lnTo>
                      <a:pt x="1236264" y="993089"/>
                    </a:lnTo>
                    <a:lnTo>
                      <a:pt x="1233611" y="362558"/>
                    </a:lnTo>
                    <a:lnTo>
                      <a:pt x="1233592" y="357984"/>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E" sz="600"/>
              </a:p>
            </p:txBody>
          </p:sp>
          <p:sp>
            <p:nvSpPr>
              <p:cNvPr id="46" name="Oval 36">
                <a:extLst>
                  <a:ext uri="{FF2B5EF4-FFF2-40B4-BE49-F238E27FC236}">
                    <a16:creationId xmlns:a16="http://schemas.microsoft.com/office/drawing/2014/main" id="{98F58089-DAD6-D96E-EF69-31A35CE61719}"/>
                  </a:ext>
                </a:extLst>
              </p:cNvPr>
              <p:cNvSpPr/>
              <p:nvPr/>
            </p:nvSpPr>
            <p:spPr>
              <a:xfrm>
                <a:off x="1084552" y="3313796"/>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47" name="Oval 38">
                <a:extLst>
                  <a:ext uri="{FF2B5EF4-FFF2-40B4-BE49-F238E27FC236}">
                    <a16:creationId xmlns:a16="http://schemas.microsoft.com/office/drawing/2014/main" id="{C440FDBB-183D-CF0A-6435-762CAF839A9C}"/>
                  </a:ext>
                </a:extLst>
              </p:cNvPr>
              <p:cNvSpPr/>
              <p:nvPr/>
            </p:nvSpPr>
            <p:spPr>
              <a:xfrm>
                <a:off x="822905" y="3526031"/>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48" name="Oval 39">
                <a:extLst>
                  <a:ext uri="{FF2B5EF4-FFF2-40B4-BE49-F238E27FC236}">
                    <a16:creationId xmlns:a16="http://schemas.microsoft.com/office/drawing/2014/main" id="{7AEA03E8-727D-9F55-9F6C-246610578504}"/>
                  </a:ext>
                </a:extLst>
              </p:cNvPr>
              <p:cNvSpPr/>
              <p:nvPr/>
            </p:nvSpPr>
            <p:spPr>
              <a:xfrm>
                <a:off x="940729" y="3057399"/>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49" name="Oval 41">
                <a:extLst>
                  <a:ext uri="{FF2B5EF4-FFF2-40B4-BE49-F238E27FC236}">
                    <a16:creationId xmlns:a16="http://schemas.microsoft.com/office/drawing/2014/main" id="{64446028-728B-9A31-241F-7AFCBE4B10F5}"/>
                  </a:ext>
                </a:extLst>
              </p:cNvPr>
              <p:cNvSpPr/>
              <p:nvPr/>
            </p:nvSpPr>
            <p:spPr>
              <a:xfrm>
                <a:off x="1018997" y="3781898"/>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50" name="Oval 42">
                <a:extLst>
                  <a:ext uri="{FF2B5EF4-FFF2-40B4-BE49-F238E27FC236}">
                    <a16:creationId xmlns:a16="http://schemas.microsoft.com/office/drawing/2014/main" id="{296C440B-D514-1C3B-54F0-484B28EC91B4}"/>
                  </a:ext>
                </a:extLst>
              </p:cNvPr>
              <p:cNvSpPr/>
              <p:nvPr/>
            </p:nvSpPr>
            <p:spPr>
              <a:xfrm>
                <a:off x="1439544" y="3954062"/>
                <a:ext cx="184819" cy="184819"/>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53" name="Oval 43">
                <a:extLst>
                  <a:ext uri="{FF2B5EF4-FFF2-40B4-BE49-F238E27FC236}">
                    <a16:creationId xmlns:a16="http://schemas.microsoft.com/office/drawing/2014/main" id="{212DDD24-658C-AB10-931B-56587E37F3F1}"/>
                  </a:ext>
                </a:extLst>
              </p:cNvPr>
              <p:cNvSpPr/>
              <p:nvPr/>
            </p:nvSpPr>
            <p:spPr>
              <a:xfrm>
                <a:off x="2597965" y="3372501"/>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54" name="Oval 44">
                <a:extLst>
                  <a:ext uri="{FF2B5EF4-FFF2-40B4-BE49-F238E27FC236}">
                    <a16:creationId xmlns:a16="http://schemas.microsoft.com/office/drawing/2014/main" id="{D3850A28-89E9-8383-8BC7-EAEF36470247}"/>
                  </a:ext>
                </a:extLst>
              </p:cNvPr>
              <p:cNvSpPr/>
              <p:nvPr/>
            </p:nvSpPr>
            <p:spPr>
              <a:xfrm>
                <a:off x="2336318" y="3584735"/>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55" name="Oval 45">
                <a:extLst>
                  <a:ext uri="{FF2B5EF4-FFF2-40B4-BE49-F238E27FC236}">
                    <a16:creationId xmlns:a16="http://schemas.microsoft.com/office/drawing/2014/main" id="{64295511-B003-8770-32D1-51B8BCC5993D}"/>
                  </a:ext>
                </a:extLst>
              </p:cNvPr>
              <p:cNvSpPr/>
              <p:nvPr/>
            </p:nvSpPr>
            <p:spPr>
              <a:xfrm>
                <a:off x="2454141" y="3116103"/>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56" name="Oval 46">
                <a:extLst>
                  <a:ext uri="{FF2B5EF4-FFF2-40B4-BE49-F238E27FC236}">
                    <a16:creationId xmlns:a16="http://schemas.microsoft.com/office/drawing/2014/main" id="{70FAD25E-2101-8C49-22C1-11EC9AAA4DCE}"/>
                  </a:ext>
                </a:extLst>
              </p:cNvPr>
              <p:cNvSpPr/>
              <p:nvPr/>
            </p:nvSpPr>
            <p:spPr>
              <a:xfrm>
                <a:off x="2532409" y="3840603"/>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nvGrpSpPr>
            <p:cNvPr id="1027" name="Grafik 1023" descr="Rakete Silhouette">
              <a:extLst>
                <a:ext uri="{FF2B5EF4-FFF2-40B4-BE49-F238E27FC236}">
                  <a16:creationId xmlns:a16="http://schemas.microsoft.com/office/drawing/2014/main" id="{6E62AB16-09C9-D40C-94AB-3A02A117CAE0}"/>
                </a:ext>
              </a:extLst>
            </p:cNvPr>
            <p:cNvGrpSpPr/>
            <p:nvPr/>
          </p:nvGrpSpPr>
          <p:grpSpPr>
            <a:xfrm>
              <a:off x="612332" y="195960"/>
              <a:ext cx="411855" cy="410429"/>
              <a:chOff x="612332" y="195960"/>
              <a:chExt cx="411855" cy="410429"/>
            </a:xfrm>
            <a:solidFill>
              <a:srgbClr val="000000"/>
            </a:solidFill>
          </p:grpSpPr>
          <p:sp>
            <p:nvSpPr>
              <p:cNvPr id="1028" name="Freihandform: Form 1027">
                <a:extLst>
                  <a:ext uri="{FF2B5EF4-FFF2-40B4-BE49-F238E27FC236}">
                    <a16:creationId xmlns:a16="http://schemas.microsoft.com/office/drawing/2014/main" id="{05B5C145-B1DF-ECF3-6833-E98640F7E700}"/>
                  </a:ext>
                </a:extLst>
              </p:cNvPr>
              <p:cNvSpPr/>
              <p:nvPr/>
            </p:nvSpPr>
            <p:spPr>
              <a:xfrm>
                <a:off x="612332" y="333062"/>
                <a:ext cx="133480" cy="126379"/>
              </a:xfrm>
              <a:custGeom>
                <a:avLst/>
                <a:gdLst>
                  <a:gd name="connsiteX0" fmla="*/ 100767 w 133480"/>
                  <a:gd name="connsiteY0" fmla="*/ 99223 h 126379"/>
                  <a:gd name="connsiteX1" fmla="*/ 26363 w 133480"/>
                  <a:gd name="connsiteY1" fmla="*/ 116057 h 126379"/>
                  <a:gd name="connsiteX2" fmla="*/ 11824 w 133480"/>
                  <a:gd name="connsiteY2" fmla="*/ 109332 h 126379"/>
                  <a:gd name="connsiteX3" fmla="*/ 14010 w 133480"/>
                  <a:gd name="connsiteY3" fmla="*/ 93022 h 126379"/>
                  <a:gd name="connsiteX4" fmla="*/ 93168 w 133480"/>
                  <a:gd name="connsiteY4" fmla="*/ 13858 h 126379"/>
                  <a:gd name="connsiteX5" fmla="*/ 107921 w 133480"/>
                  <a:gd name="connsiteY5" fmla="*/ 10810 h 126379"/>
                  <a:gd name="connsiteX6" fmla="*/ 128726 w 133480"/>
                  <a:gd name="connsiteY6" fmla="*/ 19087 h 126379"/>
                  <a:gd name="connsiteX7" fmla="*/ 133481 w 133480"/>
                  <a:gd name="connsiteY7" fmla="*/ 10236 h 126379"/>
                  <a:gd name="connsiteX8" fmla="*/ 111444 w 133480"/>
                  <a:gd name="connsiteY8" fmla="*/ 1475 h 126379"/>
                  <a:gd name="connsiteX9" fmla="*/ 86298 w 133480"/>
                  <a:gd name="connsiteY9" fmla="*/ 6639 h 126379"/>
                  <a:gd name="connsiteX10" fmla="*/ 6970 w 133480"/>
                  <a:gd name="connsiteY10" fmla="*/ 85967 h 126379"/>
                  <a:gd name="connsiteX11" fmla="*/ 3093 w 133480"/>
                  <a:gd name="connsiteY11" fmla="*/ 114131 h 126379"/>
                  <a:gd name="connsiteX12" fmla="*/ 23305 w 133480"/>
                  <a:gd name="connsiteY12" fmla="*/ 126380 h 126379"/>
                  <a:gd name="connsiteX13" fmla="*/ 28563 w 133480"/>
                  <a:gd name="connsiteY13" fmla="*/ 125796 h 126379"/>
                  <a:gd name="connsiteX14" fmla="*/ 98756 w 133480"/>
                  <a:gd name="connsiteY14" fmla="*/ 109915 h 126379"/>
                  <a:gd name="connsiteX15" fmla="*/ 100767 w 133480"/>
                  <a:gd name="connsiteY15" fmla="*/ 99223 h 12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480" h="126379">
                    <a:moveTo>
                      <a:pt x="100767" y="99223"/>
                    </a:moveTo>
                    <a:lnTo>
                      <a:pt x="26363" y="116057"/>
                    </a:lnTo>
                    <a:cubicBezTo>
                      <a:pt x="20546" y="117432"/>
                      <a:pt x="14542" y="114655"/>
                      <a:pt x="11824" y="109332"/>
                    </a:cubicBezTo>
                    <a:cubicBezTo>
                      <a:pt x="8762" y="104030"/>
                      <a:pt x="9660" y="97330"/>
                      <a:pt x="14010" y="93022"/>
                    </a:cubicBezTo>
                    <a:lnTo>
                      <a:pt x="93168" y="13858"/>
                    </a:lnTo>
                    <a:cubicBezTo>
                      <a:pt x="97133" y="10172"/>
                      <a:pt x="102820" y="8997"/>
                      <a:pt x="107921" y="10810"/>
                    </a:cubicBezTo>
                    <a:lnTo>
                      <a:pt x="128726" y="19087"/>
                    </a:lnTo>
                    <a:cubicBezTo>
                      <a:pt x="130223" y="16148"/>
                      <a:pt x="131854" y="13190"/>
                      <a:pt x="133481" y="10236"/>
                    </a:cubicBezTo>
                    <a:lnTo>
                      <a:pt x="111444" y="1475"/>
                    </a:lnTo>
                    <a:cubicBezTo>
                      <a:pt x="102758" y="-1682"/>
                      <a:pt x="93036" y="314"/>
                      <a:pt x="86298" y="6639"/>
                    </a:cubicBezTo>
                    <a:lnTo>
                      <a:pt x="6970" y="85967"/>
                    </a:lnTo>
                    <a:cubicBezTo>
                      <a:pt x="-590" y="93375"/>
                      <a:pt x="-2184" y="104957"/>
                      <a:pt x="3093" y="114131"/>
                    </a:cubicBezTo>
                    <a:cubicBezTo>
                      <a:pt x="7036" y="121648"/>
                      <a:pt x="14817" y="126364"/>
                      <a:pt x="23305" y="126380"/>
                    </a:cubicBezTo>
                    <a:cubicBezTo>
                      <a:pt x="25073" y="126376"/>
                      <a:pt x="26836" y="126180"/>
                      <a:pt x="28563" y="125796"/>
                    </a:cubicBezTo>
                    <a:lnTo>
                      <a:pt x="98756" y="109915"/>
                    </a:lnTo>
                    <a:cubicBezTo>
                      <a:pt x="99335" y="106488"/>
                      <a:pt x="99998" y="102965"/>
                      <a:pt x="100767" y="99223"/>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1029" name="Freihandform: Form 1028">
                <a:extLst>
                  <a:ext uri="{FF2B5EF4-FFF2-40B4-BE49-F238E27FC236}">
                    <a16:creationId xmlns:a16="http://schemas.microsoft.com/office/drawing/2014/main" id="{74B04296-2BF3-660C-80F4-75A2B606EA0B}"/>
                  </a:ext>
                </a:extLst>
              </p:cNvPr>
              <p:cNvSpPr/>
              <p:nvPr/>
            </p:nvSpPr>
            <p:spPr>
              <a:xfrm>
                <a:off x="759010" y="468717"/>
                <a:ext cx="126630" cy="137672"/>
              </a:xfrm>
              <a:custGeom>
                <a:avLst/>
                <a:gdLst>
                  <a:gd name="connsiteX0" fmla="*/ 114876 w 126630"/>
                  <a:gd name="connsiteY0" fmla="*/ 0 h 137672"/>
                  <a:gd name="connsiteX1" fmla="*/ 106020 w 126630"/>
                  <a:gd name="connsiteY1" fmla="*/ 4770 h 137672"/>
                  <a:gd name="connsiteX2" fmla="*/ 115664 w 126630"/>
                  <a:gd name="connsiteY2" fmla="*/ 29646 h 137672"/>
                  <a:gd name="connsiteX3" fmla="*/ 112730 w 126630"/>
                  <a:gd name="connsiteY3" fmla="*/ 44114 h 137672"/>
                  <a:gd name="connsiteX4" fmla="*/ 33402 w 126630"/>
                  <a:gd name="connsiteY4" fmla="*/ 123442 h 137672"/>
                  <a:gd name="connsiteX5" fmla="*/ 14199 w 126630"/>
                  <a:gd name="connsiteY5" fmla="*/ 123784 h 137672"/>
                  <a:gd name="connsiteX6" fmla="*/ 10372 w 126630"/>
                  <a:gd name="connsiteY6" fmla="*/ 111069 h 137672"/>
                  <a:gd name="connsiteX7" fmla="*/ 27505 w 126630"/>
                  <a:gd name="connsiteY7" fmla="*/ 32505 h 137672"/>
                  <a:gd name="connsiteX8" fmla="*/ 16833 w 126630"/>
                  <a:gd name="connsiteY8" fmla="*/ 34605 h 137672"/>
                  <a:gd name="connsiteX9" fmla="*/ 628 w 126630"/>
                  <a:gd name="connsiteY9" fmla="*/ 108944 h 137672"/>
                  <a:gd name="connsiteX10" fmla="*/ 12293 w 126630"/>
                  <a:gd name="connsiteY10" fmla="*/ 134683 h 137672"/>
                  <a:gd name="connsiteX11" fmla="*/ 40457 w 126630"/>
                  <a:gd name="connsiteY11" fmla="*/ 130517 h 137672"/>
                  <a:gd name="connsiteX12" fmla="*/ 119785 w 126630"/>
                  <a:gd name="connsiteY12" fmla="*/ 51189 h 137672"/>
                  <a:gd name="connsiteX13" fmla="*/ 124904 w 126630"/>
                  <a:gd name="connsiteY13" fmla="*/ 25904 h 1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630" h="137672">
                    <a:moveTo>
                      <a:pt x="114876" y="0"/>
                    </a:moveTo>
                    <a:cubicBezTo>
                      <a:pt x="111922" y="1641"/>
                      <a:pt x="108973" y="3258"/>
                      <a:pt x="106020" y="4770"/>
                    </a:cubicBezTo>
                    <a:lnTo>
                      <a:pt x="115664" y="29646"/>
                    </a:lnTo>
                    <a:cubicBezTo>
                      <a:pt x="117703" y="34618"/>
                      <a:pt x="116545" y="40329"/>
                      <a:pt x="112730" y="44114"/>
                    </a:cubicBezTo>
                    <a:lnTo>
                      <a:pt x="33402" y="123442"/>
                    </a:lnTo>
                    <a:cubicBezTo>
                      <a:pt x="28194" y="128839"/>
                      <a:pt x="19597" y="128992"/>
                      <a:pt x="14199" y="123784"/>
                    </a:cubicBezTo>
                    <a:cubicBezTo>
                      <a:pt x="10798" y="120501"/>
                      <a:pt x="9348" y="115685"/>
                      <a:pt x="10372" y="111069"/>
                    </a:cubicBezTo>
                    <a:lnTo>
                      <a:pt x="27505" y="32505"/>
                    </a:lnTo>
                    <a:cubicBezTo>
                      <a:pt x="23883" y="33279"/>
                      <a:pt x="20325" y="33980"/>
                      <a:pt x="16833" y="34605"/>
                    </a:cubicBezTo>
                    <a:lnTo>
                      <a:pt x="628" y="108944"/>
                    </a:lnTo>
                    <a:cubicBezTo>
                      <a:pt x="-1806" y="119180"/>
                      <a:pt x="2992" y="129766"/>
                      <a:pt x="12293" y="134683"/>
                    </a:cubicBezTo>
                    <a:cubicBezTo>
                      <a:pt x="21531" y="139886"/>
                      <a:pt x="33120" y="138172"/>
                      <a:pt x="40457" y="130517"/>
                    </a:cubicBezTo>
                    <a:lnTo>
                      <a:pt x="119785" y="51189"/>
                    </a:lnTo>
                    <a:cubicBezTo>
                      <a:pt x="126433" y="44563"/>
                      <a:pt x="128451" y="34594"/>
                      <a:pt x="124904" y="25904"/>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1030" name="Freihandform: Form 1029">
                <a:extLst>
                  <a:ext uri="{FF2B5EF4-FFF2-40B4-BE49-F238E27FC236}">
                    <a16:creationId xmlns:a16="http://schemas.microsoft.com/office/drawing/2014/main" id="{E87E2140-0EA3-C56D-1E43-525316B433C2}"/>
                  </a:ext>
                </a:extLst>
              </p:cNvPr>
              <p:cNvSpPr/>
              <p:nvPr/>
            </p:nvSpPr>
            <p:spPr>
              <a:xfrm>
                <a:off x="718347" y="195960"/>
                <a:ext cx="305840" cy="300696"/>
              </a:xfrm>
              <a:custGeom>
                <a:avLst/>
                <a:gdLst>
                  <a:gd name="connsiteX0" fmla="*/ 302140 w 305840"/>
                  <a:gd name="connsiteY0" fmla="*/ 4044 h 300696"/>
                  <a:gd name="connsiteX1" fmla="*/ 227043 w 305840"/>
                  <a:gd name="connsiteY1" fmla="*/ 8983 h 300696"/>
                  <a:gd name="connsiteX2" fmla="*/ 193885 w 305840"/>
                  <a:gd name="connsiteY2" fmla="*/ 18428 h 300696"/>
                  <a:gd name="connsiteX3" fmla="*/ 180484 w 305840"/>
                  <a:gd name="connsiteY3" fmla="*/ 22918 h 300696"/>
                  <a:gd name="connsiteX4" fmla="*/ 83559 w 305840"/>
                  <a:gd name="connsiteY4" fmla="*/ 88860 h 300696"/>
                  <a:gd name="connsiteX5" fmla="*/ 294 w 305840"/>
                  <a:gd name="connsiteY5" fmla="*/ 263911 h 300696"/>
                  <a:gd name="connsiteX6" fmla="*/ 0 w 305840"/>
                  <a:gd name="connsiteY6" fmla="*/ 266326 h 300696"/>
                  <a:gd name="connsiteX7" fmla="*/ 34371 w 305840"/>
                  <a:gd name="connsiteY7" fmla="*/ 300696 h 300696"/>
                  <a:gd name="connsiteX8" fmla="*/ 36785 w 305840"/>
                  <a:gd name="connsiteY8" fmla="*/ 300402 h 300696"/>
                  <a:gd name="connsiteX9" fmla="*/ 212335 w 305840"/>
                  <a:gd name="connsiteY9" fmla="*/ 217651 h 300696"/>
                  <a:gd name="connsiteX10" fmla="*/ 278362 w 305840"/>
                  <a:gd name="connsiteY10" fmla="*/ 121011 h 300696"/>
                  <a:gd name="connsiteX11" fmla="*/ 283905 w 305840"/>
                  <a:gd name="connsiteY11" fmla="*/ 105544 h 300696"/>
                  <a:gd name="connsiteX12" fmla="*/ 290750 w 305840"/>
                  <a:gd name="connsiteY12" fmla="*/ 83662 h 300696"/>
                  <a:gd name="connsiteX13" fmla="*/ 293619 w 305840"/>
                  <a:gd name="connsiteY13" fmla="*/ 73070 h 300696"/>
                  <a:gd name="connsiteX14" fmla="*/ 302140 w 305840"/>
                  <a:gd name="connsiteY14" fmla="*/ 4044 h 300696"/>
                  <a:gd name="connsiteX15" fmla="*/ 269042 w 305840"/>
                  <a:gd name="connsiteY15" fmla="*/ 117448 h 300696"/>
                  <a:gd name="connsiteX16" fmla="*/ 205295 w 305840"/>
                  <a:gd name="connsiteY16" fmla="*/ 210597 h 300696"/>
                  <a:gd name="connsiteX17" fmla="*/ 37998 w 305840"/>
                  <a:gd name="connsiteY17" fmla="*/ 290194 h 300696"/>
                  <a:gd name="connsiteX18" fmla="*/ 10522 w 305840"/>
                  <a:gd name="connsiteY18" fmla="*/ 262714 h 300696"/>
                  <a:gd name="connsiteX19" fmla="*/ 90614 w 305840"/>
                  <a:gd name="connsiteY19" fmla="*/ 95915 h 300696"/>
                  <a:gd name="connsiteX20" fmla="*/ 183941 w 305840"/>
                  <a:gd name="connsiteY20" fmla="*/ 32263 h 300696"/>
                  <a:gd name="connsiteX21" fmla="*/ 197043 w 305840"/>
                  <a:gd name="connsiteY21" fmla="*/ 27897 h 300696"/>
                  <a:gd name="connsiteX22" fmla="*/ 209606 w 305840"/>
                  <a:gd name="connsiteY22" fmla="*/ 23956 h 300696"/>
                  <a:gd name="connsiteX23" fmla="*/ 247354 w 305840"/>
                  <a:gd name="connsiteY23" fmla="*/ 52704 h 300696"/>
                  <a:gd name="connsiteX24" fmla="*/ 277638 w 305840"/>
                  <a:gd name="connsiteY24" fmla="*/ 92792 h 300696"/>
                  <a:gd name="connsiteX25" fmla="*/ 274495 w 305840"/>
                  <a:gd name="connsiteY25" fmla="*/ 102181 h 300696"/>
                  <a:gd name="connsiteX26" fmla="*/ 284010 w 305840"/>
                  <a:gd name="connsiteY26" fmla="*/ 70455 h 300696"/>
                  <a:gd name="connsiteX27" fmla="*/ 281515 w 305840"/>
                  <a:gd name="connsiteY27" fmla="*/ 79645 h 300696"/>
                  <a:gd name="connsiteX28" fmla="*/ 254424 w 305840"/>
                  <a:gd name="connsiteY28" fmla="*/ 45649 h 300696"/>
                  <a:gd name="connsiteX29" fmla="*/ 222907 w 305840"/>
                  <a:gd name="connsiteY29" fmla="*/ 20279 h 300696"/>
                  <a:gd name="connsiteX30" fmla="*/ 229313 w 305840"/>
                  <a:gd name="connsiteY30" fmla="*/ 18702 h 300696"/>
                  <a:gd name="connsiteX31" fmla="*/ 295145 w 305840"/>
                  <a:gd name="connsiteY31" fmla="*/ 11154 h 300696"/>
                  <a:gd name="connsiteX32" fmla="*/ 283990 w 305840"/>
                  <a:gd name="connsiteY32" fmla="*/ 70435 h 30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5840" h="300696">
                    <a:moveTo>
                      <a:pt x="302140" y="4044"/>
                    </a:moveTo>
                    <a:cubicBezTo>
                      <a:pt x="295415" y="-2676"/>
                      <a:pt x="270145" y="-1015"/>
                      <a:pt x="227043" y="8983"/>
                    </a:cubicBezTo>
                    <a:cubicBezTo>
                      <a:pt x="216356" y="11478"/>
                      <a:pt x="205510" y="14556"/>
                      <a:pt x="193885" y="18428"/>
                    </a:cubicBezTo>
                    <a:lnTo>
                      <a:pt x="180484" y="22918"/>
                    </a:lnTo>
                    <a:cubicBezTo>
                      <a:pt x="144141" y="38288"/>
                      <a:pt x="111200" y="60700"/>
                      <a:pt x="83559" y="88860"/>
                    </a:cubicBezTo>
                    <a:cubicBezTo>
                      <a:pt x="22192" y="150197"/>
                      <a:pt x="5059" y="224861"/>
                      <a:pt x="294" y="263911"/>
                    </a:cubicBezTo>
                    <a:lnTo>
                      <a:pt x="0" y="266326"/>
                    </a:lnTo>
                    <a:lnTo>
                      <a:pt x="34371" y="300696"/>
                    </a:lnTo>
                    <a:lnTo>
                      <a:pt x="36785" y="300402"/>
                    </a:lnTo>
                    <a:cubicBezTo>
                      <a:pt x="85001" y="294520"/>
                      <a:pt x="154595" y="275391"/>
                      <a:pt x="212335" y="217651"/>
                    </a:cubicBezTo>
                    <a:cubicBezTo>
                      <a:pt x="240592" y="190183"/>
                      <a:pt x="263045" y="157320"/>
                      <a:pt x="278362" y="121011"/>
                    </a:cubicBezTo>
                    <a:lnTo>
                      <a:pt x="283905" y="105544"/>
                    </a:lnTo>
                    <a:cubicBezTo>
                      <a:pt x="286449" y="98450"/>
                      <a:pt x="288749" y="91076"/>
                      <a:pt x="290750" y="83662"/>
                    </a:cubicBezTo>
                    <a:lnTo>
                      <a:pt x="293619" y="73070"/>
                    </a:lnTo>
                    <a:cubicBezTo>
                      <a:pt x="304580" y="32732"/>
                      <a:pt x="309953" y="11333"/>
                      <a:pt x="302140" y="4044"/>
                    </a:cubicBezTo>
                    <a:close/>
                    <a:moveTo>
                      <a:pt x="269042" y="117448"/>
                    </a:moveTo>
                    <a:cubicBezTo>
                      <a:pt x="254230" y="152445"/>
                      <a:pt x="232555" y="184118"/>
                      <a:pt x="205295" y="210597"/>
                    </a:cubicBezTo>
                    <a:cubicBezTo>
                      <a:pt x="150514" y="265378"/>
                      <a:pt x="84557" y="284162"/>
                      <a:pt x="37998" y="290194"/>
                    </a:cubicBezTo>
                    <a:lnTo>
                      <a:pt x="10522" y="262714"/>
                    </a:lnTo>
                    <a:cubicBezTo>
                      <a:pt x="15511" y="224347"/>
                      <a:pt x="32624" y="153904"/>
                      <a:pt x="90614" y="95915"/>
                    </a:cubicBezTo>
                    <a:cubicBezTo>
                      <a:pt x="117231" y="68763"/>
                      <a:pt x="148947" y="47133"/>
                      <a:pt x="183941" y="32263"/>
                    </a:cubicBezTo>
                    <a:lnTo>
                      <a:pt x="197043" y="27897"/>
                    </a:lnTo>
                    <a:cubicBezTo>
                      <a:pt x="201339" y="26466"/>
                      <a:pt x="205525" y="25173"/>
                      <a:pt x="209606" y="23956"/>
                    </a:cubicBezTo>
                    <a:cubicBezTo>
                      <a:pt x="223383" y="31860"/>
                      <a:pt x="236072" y="41523"/>
                      <a:pt x="247354" y="52704"/>
                    </a:cubicBezTo>
                    <a:cubicBezTo>
                      <a:pt x="259218" y="64633"/>
                      <a:pt x="269407" y="78119"/>
                      <a:pt x="277638" y="92792"/>
                    </a:cubicBezTo>
                    <a:cubicBezTo>
                      <a:pt x="276640" y="95960"/>
                      <a:pt x="275598" y="99103"/>
                      <a:pt x="274495" y="102181"/>
                    </a:cubicBezTo>
                    <a:close/>
                    <a:moveTo>
                      <a:pt x="284010" y="70455"/>
                    </a:moveTo>
                    <a:lnTo>
                      <a:pt x="281515" y="79645"/>
                    </a:lnTo>
                    <a:cubicBezTo>
                      <a:pt x="273698" y="67397"/>
                      <a:pt x="264618" y="56003"/>
                      <a:pt x="254424" y="45649"/>
                    </a:cubicBezTo>
                    <a:cubicBezTo>
                      <a:pt x="244778" y="36177"/>
                      <a:pt x="234221" y="27678"/>
                      <a:pt x="222907" y="20279"/>
                    </a:cubicBezTo>
                    <a:cubicBezTo>
                      <a:pt x="225047" y="19735"/>
                      <a:pt x="227188" y="19196"/>
                      <a:pt x="229313" y="18702"/>
                    </a:cubicBezTo>
                    <a:cubicBezTo>
                      <a:pt x="271537" y="8904"/>
                      <a:pt x="292107" y="8869"/>
                      <a:pt x="295145" y="11154"/>
                    </a:cubicBezTo>
                    <a:cubicBezTo>
                      <a:pt x="298792" y="16053"/>
                      <a:pt x="290236" y="47485"/>
                      <a:pt x="283990" y="70435"/>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1031" name="Freihandform: Form 1030">
                <a:extLst>
                  <a:ext uri="{FF2B5EF4-FFF2-40B4-BE49-F238E27FC236}">
                    <a16:creationId xmlns:a16="http://schemas.microsoft.com/office/drawing/2014/main" id="{EB5565FD-CF35-A6F4-DFC6-80BE6B1CA91D}"/>
                  </a:ext>
                </a:extLst>
              </p:cNvPr>
              <p:cNvSpPr/>
              <p:nvPr/>
            </p:nvSpPr>
            <p:spPr>
              <a:xfrm>
                <a:off x="659994" y="474137"/>
                <a:ext cx="80889" cy="81196"/>
              </a:xfrm>
              <a:custGeom>
                <a:avLst/>
                <a:gdLst>
                  <a:gd name="connsiteX0" fmla="*/ 72014 w 80889"/>
                  <a:gd name="connsiteY0" fmla="*/ 17859 h 81196"/>
                  <a:gd name="connsiteX1" fmla="*/ 66575 w 80889"/>
                  <a:gd name="connsiteY1" fmla="*/ 14182 h 81196"/>
                  <a:gd name="connsiteX2" fmla="*/ 62549 w 80889"/>
                  <a:gd name="connsiteY2" fmla="*/ 8549 h 81196"/>
                  <a:gd name="connsiteX3" fmla="*/ 52715 w 80889"/>
                  <a:gd name="connsiteY3" fmla="*/ 68 h 81196"/>
                  <a:gd name="connsiteX4" fmla="*/ 36126 w 80889"/>
                  <a:gd name="connsiteY4" fmla="*/ 9268 h 81196"/>
                  <a:gd name="connsiteX5" fmla="*/ 2699 w 80889"/>
                  <a:gd name="connsiteY5" fmla="*/ 78189 h 81196"/>
                  <a:gd name="connsiteX6" fmla="*/ 10761 w 80889"/>
                  <a:gd name="connsiteY6" fmla="*/ 81182 h 81196"/>
                  <a:gd name="connsiteX7" fmla="*/ 36505 w 80889"/>
                  <a:gd name="connsiteY7" fmla="*/ 71438 h 81196"/>
                  <a:gd name="connsiteX8" fmla="*/ 71669 w 80889"/>
                  <a:gd name="connsiteY8" fmla="*/ 44711 h 81196"/>
                  <a:gd name="connsiteX9" fmla="*/ 80795 w 80889"/>
                  <a:gd name="connsiteY9" fmla="*/ 27643 h 81196"/>
                  <a:gd name="connsiteX10" fmla="*/ 72014 w 80889"/>
                  <a:gd name="connsiteY10" fmla="*/ 17859 h 81196"/>
                  <a:gd name="connsiteX11" fmla="*/ 64580 w 80889"/>
                  <a:gd name="connsiteY11" fmla="*/ 37691 h 81196"/>
                  <a:gd name="connsiteX12" fmla="*/ 9978 w 80889"/>
                  <a:gd name="connsiteY12" fmla="*/ 71368 h 81196"/>
                  <a:gd name="connsiteX13" fmla="*/ 43196 w 80889"/>
                  <a:gd name="connsiteY13" fmla="*/ 16308 h 81196"/>
                  <a:gd name="connsiteX14" fmla="*/ 51323 w 80889"/>
                  <a:gd name="connsiteY14" fmla="*/ 9902 h 81196"/>
                  <a:gd name="connsiteX15" fmla="*/ 54023 w 80889"/>
                  <a:gd name="connsiteY15" fmla="*/ 13708 h 81196"/>
                  <a:gd name="connsiteX16" fmla="*/ 59590 w 80889"/>
                  <a:gd name="connsiteY16" fmla="*/ 21297 h 81196"/>
                  <a:gd name="connsiteX17" fmla="*/ 59705 w 80889"/>
                  <a:gd name="connsiteY17" fmla="*/ 21412 h 81196"/>
                  <a:gd name="connsiteX18" fmla="*/ 67059 w 80889"/>
                  <a:gd name="connsiteY18" fmla="*/ 26511 h 81196"/>
                  <a:gd name="connsiteX19" fmla="*/ 70926 w 80889"/>
                  <a:gd name="connsiteY19" fmla="*/ 28970 h 81196"/>
                  <a:gd name="connsiteX20" fmla="*/ 64580 w 80889"/>
                  <a:gd name="connsiteY20" fmla="*/ 37691 h 8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89" h="81196">
                    <a:moveTo>
                      <a:pt x="72014" y="17859"/>
                    </a:moveTo>
                    <a:cubicBezTo>
                      <a:pt x="70070" y="16839"/>
                      <a:pt x="68246" y="15606"/>
                      <a:pt x="66575" y="14182"/>
                    </a:cubicBezTo>
                    <a:cubicBezTo>
                      <a:pt x="65017" y="12469"/>
                      <a:pt x="63666" y="10579"/>
                      <a:pt x="62549" y="8549"/>
                    </a:cubicBezTo>
                    <a:cubicBezTo>
                      <a:pt x="60319" y="4857"/>
                      <a:pt x="57789" y="672"/>
                      <a:pt x="52715" y="68"/>
                    </a:cubicBezTo>
                    <a:cubicBezTo>
                      <a:pt x="48055" y="-471"/>
                      <a:pt x="43236" y="2163"/>
                      <a:pt x="36126" y="9268"/>
                    </a:cubicBezTo>
                    <a:cubicBezTo>
                      <a:pt x="25829" y="19566"/>
                      <a:pt x="-10029" y="64618"/>
                      <a:pt x="2699" y="78189"/>
                    </a:cubicBezTo>
                    <a:cubicBezTo>
                      <a:pt x="4860" y="80253"/>
                      <a:pt x="7776" y="81335"/>
                      <a:pt x="10761" y="81182"/>
                    </a:cubicBezTo>
                    <a:cubicBezTo>
                      <a:pt x="16913" y="81182"/>
                      <a:pt x="25439" y="77944"/>
                      <a:pt x="36505" y="71438"/>
                    </a:cubicBezTo>
                    <a:cubicBezTo>
                      <a:pt x="49222" y="63920"/>
                      <a:pt x="61022" y="54951"/>
                      <a:pt x="71669" y="44711"/>
                    </a:cubicBezTo>
                    <a:cubicBezTo>
                      <a:pt x="78724" y="37447"/>
                      <a:pt x="81453" y="32343"/>
                      <a:pt x="80795" y="27643"/>
                    </a:cubicBezTo>
                    <a:cubicBezTo>
                      <a:pt x="80076" y="22494"/>
                      <a:pt x="75795" y="20035"/>
                      <a:pt x="72014" y="17859"/>
                    </a:cubicBezTo>
                    <a:close/>
                    <a:moveTo>
                      <a:pt x="64580" y="37691"/>
                    </a:moveTo>
                    <a:cubicBezTo>
                      <a:pt x="46060" y="56211"/>
                      <a:pt x="15102" y="73893"/>
                      <a:pt x="9978" y="71368"/>
                    </a:cubicBezTo>
                    <a:cubicBezTo>
                      <a:pt x="7279" y="65765"/>
                      <a:pt x="25400" y="34104"/>
                      <a:pt x="43196" y="16308"/>
                    </a:cubicBezTo>
                    <a:cubicBezTo>
                      <a:pt x="45422" y="13622"/>
                      <a:pt x="48192" y="11439"/>
                      <a:pt x="51323" y="9902"/>
                    </a:cubicBezTo>
                    <a:cubicBezTo>
                      <a:pt x="52389" y="11044"/>
                      <a:pt x="53297" y="12325"/>
                      <a:pt x="54023" y="13708"/>
                    </a:cubicBezTo>
                    <a:cubicBezTo>
                      <a:pt x="55557" y="16458"/>
                      <a:pt x="57428" y="19008"/>
                      <a:pt x="59590" y="21297"/>
                    </a:cubicBezTo>
                    <a:lnTo>
                      <a:pt x="59705" y="21412"/>
                    </a:lnTo>
                    <a:cubicBezTo>
                      <a:pt x="61946" y="23397"/>
                      <a:pt x="64415" y="25108"/>
                      <a:pt x="67059" y="26511"/>
                    </a:cubicBezTo>
                    <a:cubicBezTo>
                      <a:pt x="68417" y="27217"/>
                      <a:pt x="69711" y="28040"/>
                      <a:pt x="70926" y="28970"/>
                    </a:cubicBezTo>
                    <a:cubicBezTo>
                      <a:pt x="70911" y="29060"/>
                      <a:pt x="70851" y="31210"/>
                      <a:pt x="64580" y="37691"/>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1035" name="Freihandform: Form 1034">
                <a:extLst>
                  <a:ext uri="{FF2B5EF4-FFF2-40B4-BE49-F238E27FC236}">
                    <a16:creationId xmlns:a16="http://schemas.microsoft.com/office/drawing/2014/main" id="{5B57E422-74AB-8DE9-5A71-026FA4770DAF}"/>
                  </a:ext>
                </a:extLst>
              </p:cNvPr>
              <p:cNvSpPr/>
              <p:nvPr/>
            </p:nvSpPr>
            <p:spPr>
              <a:xfrm>
                <a:off x="869886" y="275109"/>
                <a:ext cx="70006" cy="69710"/>
              </a:xfrm>
              <a:custGeom>
                <a:avLst/>
                <a:gdLst>
                  <a:gd name="connsiteX0" fmla="*/ 10260 w 70006"/>
                  <a:gd name="connsiteY0" fmla="*/ 10286 h 69710"/>
                  <a:gd name="connsiteX1" fmla="*/ 10105 w 70006"/>
                  <a:gd name="connsiteY1" fmla="*/ 59450 h 69710"/>
                  <a:gd name="connsiteX2" fmla="*/ 35251 w 70006"/>
                  <a:gd name="connsiteY2" fmla="*/ 69707 h 69710"/>
                  <a:gd name="connsiteX3" fmla="*/ 59798 w 70006"/>
                  <a:gd name="connsiteY3" fmla="*/ 59674 h 69710"/>
                  <a:gd name="connsiteX4" fmla="*/ 59726 w 70006"/>
                  <a:gd name="connsiteY4" fmla="*/ 10208 h 69710"/>
                  <a:gd name="connsiteX5" fmla="*/ 10260 w 70006"/>
                  <a:gd name="connsiteY5" fmla="*/ 10281 h 69710"/>
                  <a:gd name="connsiteX6" fmla="*/ 52758 w 70006"/>
                  <a:gd name="connsiteY6" fmla="*/ 52619 h 69710"/>
                  <a:gd name="connsiteX7" fmla="*/ 17405 w 70006"/>
                  <a:gd name="connsiteY7" fmla="*/ 53088 h 69710"/>
                  <a:gd name="connsiteX8" fmla="*/ 16936 w 70006"/>
                  <a:gd name="connsiteY8" fmla="*/ 17735 h 69710"/>
                  <a:gd name="connsiteX9" fmla="*/ 17405 w 70006"/>
                  <a:gd name="connsiteY9" fmla="*/ 17266 h 69710"/>
                  <a:gd name="connsiteX10" fmla="*/ 34952 w 70006"/>
                  <a:gd name="connsiteY10" fmla="*/ 10116 h 69710"/>
                  <a:gd name="connsiteX11" fmla="*/ 60153 w 70006"/>
                  <a:gd name="connsiteY11" fmla="*/ 34562 h 69710"/>
                  <a:gd name="connsiteX12" fmla="*/ 52758 w 70006"/>
                  <a:gd name="connsiteY12" fmla="*/ 52619 h 6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06" h="69710">
                    <a:moveTo>
                      <a:pt x="10260" y="10286"/>
                    </a:moveTo>
                    <a:cubicBezTo>
                      <a:pt x="-3359" y="23819"/>
                      <a:pt x="-3429" y="45831"/>
                      <a:pt x="10105" y="59450"/>
                    </a:cubicBezTo>
                    <a:cubicBezTo>
                      <a:pt x="16750" y="66137"/>
                      <a:pt x="25825" y="69839"/>
                      <a:pt x="35251" y="69707"/>
                    </a:cubicBezTo>
                    <a:cubicBezTo>
                      <a:pt x="44442" y="69758"/>
                      <a:pt x="53275" y="66148"/>
                      <a:pt x="59798" y="59674"/>
                    </a:cubicBezTo>
                    <a:cubicBezTo>
                      <a:pt x="73437" y="45994"/>
                      <a:pt x="73405" y="23848"/>
                      <a:pt x="59726" y="10208"/>
                    </a:cubicBezTo>
                    <a:cubicBezTo>
                      <a:pt x="46046" y="-3431"/>
                      <a:pt x="23900" y="-3399"/>
                      <a:pt x="10260" y="10281"/>
                    </a:cubicBezTo>
                    <a:close/>
                    <a:moveTo>
                      <a:pt x="52758" y="52619"/>
                    </a:moveTo>
                    <a:cubicBezTo>
                      <a:pt x="43125" y="62511"/>
                      <a:pt x="27297" y="62721"/>
                      <a:pt x="17405" y="53088"/>
                    </a:cubicBezTo>
                    <a:cubicBezTo>
                      <a:pt x="7513" y="43455"/>
                      <a:pt x="7303" y="27627"/>
                      <a:pt x="16936" y="17735"/>
                    </a:cubicBezTo>
                    <a:cubicBezTo>
                      <a:pt x="17090" y="17576"/>
                      <a:pt x="17246" y="17420"/>
                      <a:pt x="17405" y="17266"/>
                    </a:cubicBezTo>
                    <a:cubicBezTo>
                      <a:pt x="22071" y="12644"/>
                      <a:pt x="28385" y="10072"/>
                      <a:pt x="34952" y="10116"/>
                    </a:cubicBezTo>
                    <a:cubicBezTo>
                      <a:pt x="48661" y="9908"/>
                      <a:pt x="59944" y="20852"/>
                      <a:pt x="60153" y="34562"/>
                    </a:cubicBezTo>
                    <a:cubicBezTo>
                      <a:pt x="60255" y="41338"/>
                      <a:pt x="57584" y="47861"/>
                      <a:pt x="52758" y="52619"/>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19126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3CDF-BF7E-CF50-1565-D79F1152C96F}"/>
            </a:ext>
          </a:extLst>
        </p:cNvPr>
        <p:cNvGrpSpPr/>
        <p:nvPr/>
      </p:nvGrpSpPr>
      <p:grpSpPr>
        <a:xfrm>
          <a:off x="0" y="0"/>
          <a:ext cx="0" cy="0"/>
          <a:chOff x="0" y="0"/>
          <a:chExt cx="0" cy="0"/>
        </a:xfrm>
      </p:grpSpPr>
      <p:grpSp>
        <p:nvGrpSpPr>
          <p:cNvPr id="71" name="Gruppieren 70">
            <a:extLst>
              <a:ext uri="{FF2B5EF4-FFF2-40B4-BE49-F238E27FC236}">
                <a16:creationId xmlns:a16="http://schemas.microsoft.com/office/drawing/2014/main" id="{6ECB4205-9B2F-E48C-1915-96142B2E9347}"/>
              </a:ext>
            </a:extLst>
          </p:cNvPr>
          <p:cNvGrpSpPr/>
          <p:nvPr/>
        </p:nvGrpSpPr>
        <p:grpSpPr>
          <a:xfrm>
            <a:off x="100026" y="183815"/>
            <a:ext cx="1051183" cy="657041"/>
            <a:chOff x="431419" y="128939"/>
            <a:chExt cx="719790" cy="449904"/>
          </a:xfrm>
        </p:grpSpPr>
        <p:grpSp>
          <p:nvGrpSpPr>
            <p:cNvPr id="9" name="Group 18">
              <a:extLst>
                <a:ext uri="{FF2B5EF4-FFF2-40B4-BE49-F238E27FC236}">
                  <a16:creationId xmlns:a16="http://schemas.microsoft.com/office/drawing/2014/main" id="{D963934A-86CE-9843-460A-77D191E39B57}"/>
                </a:ext>
              </a:extLst>
            </p:cNvPr>
            <p:cNvGrpSpPr/>
            <p:nvPr/>
          </p:nvGrpSpPr>
          <p:grpSpPr>
            <a:xfrm>
              <a:off x="431419" y="157951"/>
              <a:ext cx="719790" cy="420892"/>
              <a:chOff x="822905" y="3031193"/>
              <a:chExt cx="1894323" cy="1107688"/>
            </a:xfrm>
          </p:grpSpPr>
          <p:sp>
            <p:nvSpPr>
              <p:cNvPr id="10" name="Oval 24">
                <a:extLst>
                  <a:ext uri="{FF2B5EF4-FFF2-40B4-BE49-F238E27FC236}">
                    <a16:creationId xmlns:a16="http://schemas.microsoft.com/office/drawing/2014/main" id="{5C98BB59-7835-EFD5-0F30-2050444D745A}"/>
                  </a:ext>
                </a:extLst>
              </p:cNvPr>
              <p:cNvSpPr/>
              <p:nvPr/>
            </p:nvSpPr>
            <p:spPr>
              <a:xfrm>
                <a:off x="2112345" y="3040480"/>
                <a:ext cx="184819" cy="184819"/>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1" name="Freeform: Shape 31">
                <a:extLst>
                  <a:ext uri="{FF2B5EF4-FFF2-40B4-BE49-F238E27FC236}">
                    <a16:creationId xmlns:a16="http://schemas.microsoft.com/office/drawing/2014/main" id="{6979D0B3-4FB6-D5C1-265E-B9BC477FA8E2}"/>
                  </a:ext>
                </a:extLst>
              </p:cNvPr>
              <p:cNvSpPr/>
              <p:nvPr/>
            </p:nvSpPr>
            <p:spPr>
              <a:xfrm rot="3501343" flipH="1">
                <a:off x="1294133" y="2958095"/>
                <a:ext cx="1094283" cy="1240479"/>
              </a:xfrm>
              <a:custGeom>
                <a:avLst/>
                <a:gdLst>
                  <a:gd name="connsiteX0" fmla="*/ 633139 w 1236368"/>
                  <a:gd name="connsiteY0" fmla="*/ 1400406 h 1401548"/>
                  <a:gd name="connsiteX1" fmla="*/ 596397 w 1236368"/>
                  <a:gd name="connsiteY1" fmla="*/ 1381723 h 1401548"/>
                  <a:gd name="connsiteX2" fmla="*/ 601770 w 1236368"/>
                  <a:gd name="connsiteY2" fmla="*/ 1387473 h 1401548"/>
                  <a:gd name="connsiteX3" fmla="*/ 630043 w 1236368"/>
                  <a:gd name="connsiteY3" fmla="*/ 1400279 h 1401548"/>
                  <a:gd name="connsiteX4" fmla="*/ 1222660 w 1236368"/>
                  <a:gd name="connsiteY4" fmla="*/ 328321 h 1401548"/>
                  <a:gd name="connsiteX5" fmla="*/ 1201076 w 1236368"/>
                  <a:gd name="connsiteY5" fmla="*/ 305222 h 1401548"/>
                  <a:gd name="connsiteX6" fmla="*/ 1196999 w 1236368"/>
                  <a:gd name="connsiteY6" fmla="*/ 303148 h 1401548"/>
                  <a:gd name="connsiteX7" fmla="*/ 635997 w 1236368"/>
                  <a:gd name="connsiteY7" fmla="*/ 17889 h 1401548"/>
                  <a:gd name="connsiteX8" fmla="*/ 635996 w 1236368"/>
                  <a:gd name="connsiteY8" fmla="*/ 17888 h 1401548"/>
                  <a:gd name="connsiteX9" fmla="*/ 606066 w 1236368"/>
                  <a:gd name="connsiteY9" fmla="*/ 2670 h 1401548"/>
                  <a:gd name="connsiteX10" fmla="*/ 605029 w 1236368"/>
                  <a:gd name="connsiteY10" fmla="*/ 2200 h 1401548"/>
                  <a:gd name="connsiteX11" fmla="*/ 574017 w 1236368"/>
                  <a:gd name="connsiteY11" fmla="*/ 931 h 1401548"/>
                  <a:gd name="connsiteX12" fmla="*/ 555145 w 1236368"/>
                  <a:gd name="connsiteY12" fmla="*/ 7886 h 1401548"/>
                  <a:gd name="connsiteX13" fmla="*/ 535054 w 1236368"/>
                  <a:gd name="connsiteY13" fmla="*/ 20267 h 1401548"/>
                  <a:gd name="connsiteX14" fmla="*/ 535050 w 1236368"/>
                  <a:gd name="connsiteY14" fmla="*/ 20271 h 1401548"/>
                  <a:gd name="connsiteX15" fmla="*/ 46660 w 1236368"/>
                  <a:gd name="connsiteY15" fmla="*/ 321251 h 1401548"/>
                  <a:gd name="connsiteX16" fmla="*/ 46655 w 1236368"/>
                  <a:gd name="connsiteY16" fmla="*/ 321253 h 1401548"/>
                  <a:gd name="connsiteX17" fmla="*/ 26573 w 1236368"/>
                  <a:gd name="connsiteY17" fmla="*/ 333629 h 1401548"/>
                  <a:gd name="connsiteX18" fmla="*/ 11874 w 1236368"/>
                  <a:gd name="connsiteY18" fmla="*/ 347364 h 1401548"/>
                  <a:gd name="connsiteX19" fmla="*/ 0 w 1236368"/>
                  <a:gd name="connsiteY19" fmla="*/ 373579 h 1401548"/>
                  <a:gd name="connsiteX20" fmla="*/ 167 w 1236368"/>
                  <a:gd name="connsiteY20" fmla="*/ 413074 h 1401548"/>
                  <a:gd name="connsiteX21" fmla="*/ 167 w 1236368"/>
                  <a:gd name="connsiteY21" fmla="*/ 413075 h 1401548"/>
                  <a:gd name="connsiteX22" fmla="*/ 2742 w 1236368"/>
                  <a:gd name="connsiteY22" fmla="*/ 1025176 h 1401548"/>
                  <a:gd name="connsiteX23" fmla="*/ 2829 w 1236368"/>
                  <a:gd name="connsiteY23" fmla="*/ 1045844 h 1401548"/>
                  <a:gd name="connsiteX24" fmla="*/ 13108 w 1236368"/>
                  <a:gd name="connsiteY24" fmla="*/ 1073733 h 1401548"/>
                  <a:gd name="connsiteX25" fmla="*/ 33398 w 1236368"/>
                  <a:gd name="connsiteY25" fmla="*/ 1095447 h 1401548"/>
                  <a:gd name="connsiteX26" fmla="*/ 51843 w 1236368"/>
                  <a:gd name="connsiteY26" fmla="*/ 1104828 h 1401548"/>
                  <a:gd name="connsiteX27" fmla="*/ 596399 w 1236368"/>
                  <a:gd name="connsiteY27" fmla="*/ 1381723 h 1401548"/>
                  <a:gd name="connsiteX28" fmla="*/ 589965 w 1236368"/>
                  <a:gd name="connsiteY28" fmla="*/ 1374837 h 1401548"/>
                  <a:gd name="connsiteX29" fmla="*/ 586748 w 1236368"/>
                  <a:gd name="connsiteY29" fmla="*/ 1371395 h 1401548"/>
                  <a:gd name="connsiteX30" fmla="*/ 586747 w 1236368"/>
                  <a:gd name="connsiteY30" fmla="*/ 1371394 h 1401548"/>
                  <a:gd name="connsiteX31" fmla="*/ 589965 w 1236368"/>
                  <a:gd name="connsiteY31" fmla="*/ 1374837 h 1401548"/>
                  <a:gd name="connsiteX32" fmla="*/ 596398 w 1236368"/>
                  <a:gd name="connsiteY32" fmla="*/ 1381722 h 1401548"/>
                  <a:gd name="connsiteX33" fmla="*/ 633140 w 1236368"/>
                  <a:gd name="connsiteY33" fmla="*/ 1400406 h 1401548"/>
                  <a:gd name="connsiteX34" fmla="*/ 661055 w 1236368"/>
                  <a:gd name="connsiteY34" fmla="*/ 1401548 h 1401548"/>
                  <a:gd name="connsiteX35" fmla="*/ 679927 w 1236368"/>
                  <a:gd name="connsiteY35" fmla="*/ 1394593 h 1401548"/>
                  <a:gd name="connsiteX36" fmla="*/ 700018 w 1236368"/>
                  <a:gd name="connsiteY36" fmla="*/ 1382212 h 1401548"/>
                  <a:gd name="connsiteX37" fmla="*/ 703278 w 1236368"/>
                  <a:gd name="connsiteY37" fmla="*/ 1379165 h 1401548"/>
                  <a:gd name="connsiteX38" fmla="*/ 703283 w 1236368"/>
                  <a:gd name="connsiteY38" fmla="*/ 1379162 h 1401548"/>
                  <a:gd name="connsiteX39" fmla="*/ 700018 w 1236368"/>
                  <a:gd name="connsiteY39" fmla="*/ 1382213 h 1401548"/>
                  <a:gd name="connsiteX40" fmla="*/ 1188417 w 1236368"/>
                  <a:gd name="connsiteY40" fmla="*/ 1081227 h 1401548"/>
                  <a:gd name="connsiteX41" fmla="*/ 1184226 w 1236368"/>
                  <a:gd name="connsiteY41" fmla="*/ 1082772 h 1401548"/>
                  <a:gd name="connsiteX42" fmla="*/ 1184230 w 1236368"/>
                  <a:gd name="connsiteY42" fmla="*/ 1082769 h 1401548"/>
                  <a:gd name="connsiteX43" fmla="*/ 1188417 w 1236368"/>
                  <a:gd name="connsiteY43" fmla="*/ 1081226 h 1401548"/>
                  <a:gd name="connsiteX44" fmla="*/ 1208499 w 1236368"/>
                  <a:gd name="connsiteY44" fmla="*/ 1068850 h 1401548"/>
                  <a:gd name="connsiteX45" fmla="*/ 1223199 w 1236368"/>
                  <a:gd name="connsiteY45" fmla="*/ 1055115 h 1401548"/>
                  <a:gd name="connsiteX46" fmla="*/ 1236005 w 1236368"/>
                  <a:gd name="connsiteY46" fmla="*/ 1026842 h 1401548"/>
                  <a:gd name="connsiteX47" fmla="*/ 1236368 w 1236368"/>
                  <a:gd name="connsiteY47" fmla="*/ 1017960 h 1401548"/>
                  <a:gd name="connsiteX48" fmla="*/ 1236264 w 1236368"/>
                  <a:gd name="connsiteY48" fmla="*/ 993088 h 1401548"/>
                  <a:gd name="connsiteX49" fmla="*/ 1233727 w 1236368"/>
                  <a:gd name="connsiteY49" fmla="*/ 986206 h 1401548"/>
                  <a:gd name="connsiteX50" fmla="*/ 1233727 w 1236368"/>
                  <a:gd name="connsiteY50" fmla="*/ 986205 h 1401548"/>
                  <a:gd name="connsiteX51" fmla="*/ 1236264 w 1236368"/>
                  <a:gd name="connsiteY51" fmla="*/ 993089 h 1401548"/>
                  <a:gd name="connsiteX52" fmla="*/ 1233611 w 1236368"/>
                  <a:gd name="connsiteY52" fmla="*/ 362558 h 1401548"/>
                  <a:gd name="connsiteX53" fmla="*/ 1233592 w 1236368"/>
                  <a:gd name="connsiteY53" fmla="*/ 357984 h 14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6368" h="1401548">
                    <a:moveTo>
                      <a:pt x="633139" y="1400406"/>
                    </a:moveTo>
                    <a:lnTo>
                      <a:pt x="596397" y="1381723"/>
                    </a:lnTo>
                    <a:lnTo>
                      <a:pt x="601770" y="1387473"/>
                    </a:lnTo>
                    <a:cubicBezTo>
                      <a:pt x="610339" y="1393570"/>
                      <a:pt x="619963" y="1397885"/>
                      <a:pt x="630043" y="1400279"/>
                    </a:cubicBezTo>
                    <a:close/>
                    <a:moveTo>
                      <a:pt x="1222660" y="328321"/>
                    </a:moveTo>
                    <a:lnTo>
                      <a:pt x="1201076" y="305222"/>
                    </a:lnTo>
                    <a:lnTo>
                      <a:pt x="1196999" y="303148"/>
                    </a:lnTo>
                    <a:lnTo>
                      <a:pt x="635997" y="17889"/>
                    </a:lnTo>
                    <a:lnTo>
                      <a:pt x="635996" y="17888"/>
                    </a:lnTo>
                    <a:lnTo>
                      <a:pt x="606066" y="2670"/>
                    </a:lnTo>
                    <a:lnTo>
                      <a:pt x="605029" y="2200"/>
                    </a:lnTo>
                    <a:cubicBezTo>
                      <a:pt x="594949" y="-192"/>
                      <a:pt x="584413" y="-663"/>
                      <a:pt x="574017" y="931"/>
                    </a:cubicBezTo>
                    <a:lnTo>
                      <a:pt x="555145" y="7886"/>
                    </a:lnTo>
                    <a:lnTo>
                      <a:pt x="535054" y="20267"/>
                    </a:lnTo>
                    <a:lnTo>
                      <a:pt x="535050" y="20271"/>
                    </a:lnTo>
                    <a:lnTo>
                      <a:pt x="46660" y="321251"/>
                    </a:lnTo>
                    <a:lnTo>
                      <a:pt x="46655" y="321253"/>
                    </a:lnTo>
                    <a:lnTo>
                      <a:pt x="26573" y="333629"/>
                    </a:lnTo>
                    <a:lnTo>
                      <a:pt x="11874" y="347364"/>
                    </a:lnTo>
                    <a:lnTo>
                      <a:pt x="0" y="373579"/>
                    </a:lnTo>
                    <a:lnTo>
                      <a:pt x="167" y="413074"/>
                    </a:lnTo>
                    <a:lnTo>
                      <a:pt x="167" y="413075"/>
                    </a:lnTo>
                    <a:lnTo>
                      <a:pt x="2742" y="1025176"/>
                    </a:lnTo>
                    <a:lnTo>
                      <a:pt x="2829" y="1045844"/>
                    </a:lnTo>
                    <a:lnTo>
                      <a:pt x="13108" y="1073733"/>
                    </a:lnTo>
                    <a:lnTo>
                      <a:pt x="33398" y="1095447"/>
                    </a:lnTo>
                    <a:lnTo>
                      <a:pt x="51843" y="1104828"/>
                    </a:lnTo>
                    <a:lnTo>
                      <a:pt x="596399" y="1381723"/>
                    </a:lnTo>
                    <a:lnTo>
                      <a:pt x="589965" y="1374837"/>
                    </a:lnTo>
                    <a:lnTo>
                      <a:pt x="586748" y="1371395"/>
                    </a:lnTo>
                    <a:lnTo>
                      <a:pt x="586747" y="1371394"/>
                    </a:lnTo>
                    <a:lnTo>
                      <a:pt x="589965" y="1374837"/>
                    </a:lnTo>
                    <a:lnTo>
                      <a:pt x="596398" y="1381722"/>
                    </a:lnTo>
                    <a:lnTo>
                      <a:pt x="633140" y="1400406"/>
                    </a:lnTo>
                    <a:lnTo>
                      <a:pt x="661055" y="1401548"/>
                    </a:lnTo>
                    <a:lnTo>
                      <a:pt x="679927" y="1394593"/>
                    </a:lnTo>
                    <a:lnTo>
                      <a:pt x="700018" y="1382212"/>
                    </a:lnTo>
                    <a:lnTo>
                      <a:pt x="703278" y="1379165"/>
                    </a:lnTo>
                    <a:lnTo>
                      <a:pt x="703283" y="1379162"/>
                    </a:lnTo>
                    <a:lnTo>
                      <a:pt x="700018" y="1382213"/>
                    </a:lnTo>
                    <a:lnTo>
                      <a:pt x="1188417" y="1081227"/>
                    </a:lnTo>
                    <a:lnTo>
                      <a:pt x="1184226" y="1082772"/>
                    </a:lnTo>
                    <a:lnTo>
                      <a:pt x="1184230" y="1082769"/>
                    </a:lnTo>
                    <a:lnTo>
                      <a:pt x="1188417" y="1081226"/>
                    </a:lnTo>
                    <a:lnTo>
                      <a:pt x="1208499" y="1068850"/>
                    </a:lnTo>
                    <a:lnTo>
                      <a:pt x="1223199" y="1055115"/>
                    </a:lnTo>
                    <a:cubicBezTo>
                      <a:pt x="1229295" y="1046545"/>
                      <a:pt x="1233611" y="1036922"/>
                      <a:pt x="1236005" y="1026842"/>
                    </a:cubicBezTo>
                    <a:lnTo>
                      <a:pt x="1236368" y="1017960"/>
                    </a:lnTo>
                    <a:lnTo>
                      <a:pt x="1236264" y="993088"/>
                    </a:lnTo>
                    <a:lnTo>
                      <a:pt x="1233727" y="986206"/>
                    </a:lnTo>
                    <a:lnTo>
                      <a:pt x="1233727" y="986205"/>
                    </a:lnTo>
                    <a:lnTo>
                      <a:pt x="1236264" y="993089"/>
                    </a:lnTo>
                    <a:lnTo>
                      <a:pt x="1233611" y="362558"/>
                    </a:lnTo>
                    <a:lnTo>
                      <a:pt x="1233592" y="357984"/>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E" sz="600"/>
              </a:p>
            </p:txBody>
          </p:sp>
          <p:sp>
            <p:nvSpPr>
              <p:cNvPr id="12" name="Oval 36">
                <a:extLst>
                  <a:ext uri="{FF2B5EF4-FFF2-40B4-BE49-F238E27FC236}">
                    <a16:creationId xmlns:a16="http://schemas.microsoft.com/office/drawing/2014/main" id="{337A5B83-3534-1D74-B5BA-254DE9EDB0FF}"/>
                  </a:ext>
                </a:extLst>
              </p:cNvPr>
              <p:cNvSpPr/>
              <p:nvPr/>
            </p:nvSpPr>
            <p:spPr>
              <a:xfrm>
                <a:off x="1084552" y="3313796"/>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3" name="Oval 38">
                <a:extLst>
                  <a:ext uri="{FF2B5EF4-FFF2-40B4-BE49-F238E27FC236}">
                    <a16:creationId xmlns:a16="http://schemas.microsoft.com/office/drawing/2014/main" id="{5A04CBDA-9891-1E7D-2E2C-FD4906406F2D}"/>
                  </a:ext>
                </a:extLst>
              </p:cNvPr>
              <p:cNvSpPr/>
              <p:nvPr/>
            </p:nvSpPr>
            <p:spPr>
              <a:xfrm>
                <a:off x="822905" y="3526031"/>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4" name="Oval 39">
                <a:extLst>
                  <a:ext uri="{FF2B5EF4-FFF2-40B4-BE49-F238E27FC236}">
                    <a16:creationId xmlns:a16="http://schemas.microsoft.com/office/drawing/2014/main" id="{6673664A-53B0-E4C3-0F48-14F832034EAC}"/>
                  </a:ext>
                </a:extLst>
              </p:cNvPr>
              <p:cNvSpPr/>
              <p:nvPr/>
            </p:nvSpPr>
            <p:spPr>
              <a:xfrm>
                <a:off x="940729" y="3057399"/>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5" name="Oval 41">
                <a:extLst>
                  <a:ext uri="{FF2B5EF4-FFF2-40B4-BE49-F238E27FC236}">
                    <a16:creationId xmlns:a16="http://schemas.microsoft.com/office/drawing/2014/main" id="{BD632096-448E-AB81-0BE4-0F70F2DD53B4}"/>
                  </a:ext>
                </a:extLst>
              </p:cNvPr>
              <p:cNvSpPr/>
              <p:nvPr/>
            </p:nvSpPr>
            <p:spPr>
              <a:xfrm>
                <a:off x="1018997" y="3781898"/>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6" name="Oval 42">
                <a:extLst>
                  <a:ext uri="{FF2B5EF4-FFF2-40B4-BE49-F238E27FC236}">
                    <a16:creationId xmlns:a16="http://schemas.microsoft.com/office/drawing/2014/main" id="{3D16D785-CE81-5516-54AA-1A052E94789C}"/>
                  </a:ext>
                </a:extLst>
              </p:cNvPr>
              <p:cNvSpPr/>
              <p:nvPr/>
            </p:nvSpPr>
            <p:spPr>
              <a:xfrm>
                <a:off x="1439544" y="3954062"/>
                <a:ext cx="184819" cy="184819"/>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7" name="Oval 43">
                <a:extLst>
                  <a:ext uri="{FF2B5EF4-FFF2-40B4-BE49-F238E27FC236}">
                    <a16:creationId xmlns:a16="http://schemas.microsoft.com/office/drawing/2014/main" id="{4CF6CB53-36D2-23E4-C83A-5A4F05F9B97D}"/>
                  </a:ext>
                </a:extLst>
              </p:cNvPr>
              <p:cNvSpPr/>
              <p:nvPr/>
            </p:nvSpPr>
            <p:spPr>
              <a:xfrm>
                <a:off x="2597965" y="3372501"/>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8" name="Oval 44">
                <a:extLst>
                  <a:ext uri="{FF2B5EF4-FFF2-40B4-BE49-F238E27FC236}">
                    <a16:creationId xmlns:a16="http://schemas.microsoft.com/office/drawing/2014/main" id="{A6D036A0-D269-CE59-F2C8-4F29552D7145}"/>
                  </a:ext>
                </a:extLst>
              </p:cNvPr>
              <p:cNvSpPr/>
              <p:nvPr/>
            </p:nvSpPr>
            <p:spPr>
              <a:xfrm>
                <a:off x="2336318" y="3584735"/>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9" name="Oval 45">
                <a:extLst>
                  <a:ext uri="{FF2B5EF4-FFF2-40B4-BE49-F238E27FC236}">
                    <a16:creationId xmlns:a16="http://schemas.microsoft.com/office/drawing/2014/main" id="{F241641A-89CC-AF12-CDF3-37D9862AFDE8}"/>
                  </a:ext>
                </a:extLst>
              </p:cNvPr>
              <p:cNvSpPr/>
              <p:nvPr/>
            </p:nvSpPr>
            <p:spPr>
              <a:xfrm>
                <a:off x="2454141" y="3116103"/>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20" name="Oval 46">
                <a:extLst>
                  <a:ext uri="{FF2B5EF4-FFF2-40B4-BE49-F238E27FC236}">
                    <a16:creationId xmlns:a16="http://schemas.microsoft.com/office/drawing/2014/main" id="{C0E4334B-04A6-8362-C02E-16F6CED7E68E}"/>
                  </a:ext>
                </a:extLst>
              </p:cNvPr>
              <p:cNvSpPr/>
              <p:nvPr/>
            </p:nvSpPr>
            <p:spPr>
              <a:xfrm>
                <a:off x="2532409" y="3840603"/>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nvGrpSpPr>
            <p:cNvPr id="34" name="Grafik 61" descr="Lichter an Silhouette">
              <a:extLst>
                <a:ext uri="{FF2B5EF4-FFF2-40B4-BE49-F238E27FC236}">
                  <a16:creationId xmlns:a16="http://schemas.microsoft.com/office/drawing/2014/main" id="{AE23E051-08A0-E023-C8BF-080A38FDC18D}"/>
                </a:ext>
              </a:extLst>
            </p:cNvPr>
            <p:cNvGrpSpPr/>
            <p:nvPr/>
          </p:nvGrpSpPr>
          <p:grpSpPr>
            <a:xfrm>
              <a:off x="623750" y="128939"/>
              <a:ext cx="399135" cy="434073"/>
              <a:chOff x="-878291" y="-179309"/>
              <a:chExt cx="399135" cy="434073"/>
            </a:xfrm>
            <a:solidFill>
              <a:srgbClr val="000000"/>
            </a:solidFill>
          </p:grpSpPr>
          <p:sp>
            <p:nvSpPr>
              <p:cNvPr id="35" name="Freihandform: Form 34">
                <a:extLst>
                  <a:ext uri="{FF2B5EF4-FFF2-40B4-BE49-F238E27FC236}">
                    <a16:creationId xmlns:a16="http://schemas.microsoft.com/office/drawing/2014/main" id="{548E42C6-FB06-7AEF-F44B-E90E1BE8C1F2}"/>
                  </a:ext>
                </a:extLst>
              </p:cNvPr>
              <p:cNvSpPr/>
              <p:nvPr/>
            </p:nvSpPr>
            <p:spPr>
              <a:xfrm>
                <a:off x="-803453" y="-106357"/>
                <a:ext cx="249459" cy="260360"/>
              </a:xfrm>
              <a:custGeom>
                <a:avLst/>
                <a:gdLst>
                  <a:gd name="connsiteX0" fmla="*/ 189943 w 249459"/>
                  <a:gd name="connsiteY0" fmla="*/ 255087 h 260360"/>
                  <a:gd name="connsiteX1" fmla="*/ 219130 w 249459"/>
                  <a:gd name="connsiteY1" fmla="*/ 207690 h 260360"/>
                  <a:gd name="connsiteX2" fmla="*/ 240783 w 249459"/>
                  <a:gd name="connsiteY2" fmla="*/ 172207 h 260360"/>
                  <a:gd name="connsiteX3" fmla="*/ 249459 w 249459"/>
                  <a:gd name="connsiteY3" fmla="*/ 129020 h 260360"/>
                  <a:gd name="connsiteX4" fmla="*/ 249459 w 249459"/>
                  <a:gd name="connsiteY4" fmla="*/ 124730 h 260360"/>
                  <a:gd name="connsiteX5" fmla="*/ 124730 w 249459"/>
                  <a:gd name="connsiteY5" fmla="*/ 0 h 260360"/>
                  <a:gd name="connsiteX6" fmla="*/ 0 w 249459"/>
                  <a:gd name="connsiteY6" fmla="*/ 124730 h 260360"/>
                  <a:gd name="connsiteX7" fmla="*/ 0 w 249459"/>
                  <a:gd name="connsiteY7" fmla="*/ 129020 h 260360"/>
                  <a:gd name="connsiteX8" fmla="*/ 8681 w 249459"/>
                  <a:gd name="connsiteY8" fmla="*/ 172192 h 260360"/>
                  <a:gd name="connsiteX9" fmla="*/ 30334 w 249459"/>
                  <a:gd name="connsiteY9" fmla="*/ 207675 h 260360"/>
                  <a:gd name="connsiteX10" fmla="*/ 59521 w 249459"/>
                  <a:gd name="connsiteY10" fmla="*/ 255072 h 260360"/>
                  <a:gd name="connsiteX11" fmla="*/ 68058 w 249459"/>
                  <a:gd name="connsiteY11" fmla="*/ 260361 h 260360"/>
                  <a:gd name="connsiteX12" fmla="*/ 181407 w 249459"/>
                  <a:gd name="connsiteY12" fmla="*/ 260361 h 260360"/>
                  <a:gd name="connsiteX13" fmla="*/ 189943 w 249459"/>
                  <a:gd name="connsiteY13" fmla="*/ 255087 h 260360"/>
                  <a:gd name="connsiteX14" fmla="*/ 181108 w 249459"/>
                  <a:gd name="connsiteY14" fmla="*/ 250397 h 260360"/>
                  <a:gd name="connsiteX15" fmla="*/ 68352 w 249459"/>
                  <a:gd name="connsiteY15" fmla="*/ 250397 h 260360"/>
                  <a:gd name="connsiteX16" fmla="*/ 37813 w 249459"/>
                  <a:gd name="connsiteY16" fmla="*/ 201049 h 260360"/>
                  <a:gd name="connsiteX17" fmla="*/ 18011 w 249459"/>
                  <a:gd name="connsiteY17" fmla="*/ 168620 h 260360"/>
                  <a:gd name="connsiteX18" fmla="*/ 9978 w 249459"/>
                  <a:gd name="connsiteY18" fmla="*/ 128866 h 260360"/>
                  <a:gd name="connsiteX19" fmla="*/ 9978 w 249459"/>
                  <a:gd name="connsiteY19" fmla="*/ 124914 h 260360"/>
                  <a:gd name="connsiteX20" fmla="*/ 124637 w 249459"/>
                  <a:gd name="connsiteY20" fmla="*/ 10071 h 260360"/>
                  <a:gd name="connsiteX21" fmla="*/ 239481 w 249459"/>
                  <a:gd name="connsiteY21" fmla="*/ 124730 h 260360"/>
                  <a:gd name="connsiteX22" fmla="*/ 239481 w 249459"/>
                  <a:gd name="connsiteY22" fmla="*/ 128866 h 260360"/>
                  <a:gd name="connsiteX23" fmla="*/ 231498 w 249459"/>
                  <a:gd name="connsiteY23" fmla="*/ 168585 h 260360"/>
                  <a:gd name="connsiteX24" fmla="*/ 211791 w 249459"/>
                  <a:gd name="connsiteY24" fmla="*/ 200935 h 260360"/>
                  <a:gd name="connsiteX25" fmla="*/ 181108 w 249459"/>
                  <a:gd name="connsiteY25" fmla="*/ 250397 h 26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9459" h="260360">
                    <a:moveTo>
                      <a:pt x="189943" y="255087"/>
                    </a:moveTo>
                    <a:cubicBezTo>
                      <a:pt x="195232" y="244306"/>
                      <a:pt x="207705" y="220163"/>
                      <a:pt x="219130" y="207690"/>
                    </a:cubicBezTo>
                    <a:cubicBezTo>
                      <a:pt x="228401" y="197244"/>
                      <a:pt x="235733" y="185228"/>
                      <a:pt x="240783" y="172207"/>
                    </a:cubicBezTo>
                    <a:cubicBezTo>
                      <a:pt x="246077" y="158400"/>
                      <a:pt x="249009" y="143800"/>
                      <a:pt x="249459" y="129020"/>
                    </a:cubicBezTo>
                    <a:lnTo>
                      <a:pt x="249459" y="124730"/>
                    </a:lnTo>
                    <a:cubicBezTo>
                      <a:pt x="249459" y="55843"/>
                      <a:pt x="193616" y="0"/>
                      <a:pt x="124730" y="0"/>
                    </a:cubicBezTo>
                    <a:cubicBezTo>
                      <a:pt x="55843" y="0"/>
                      <a:pt x="0" y="55843"/>
                      <a:pt x="0" y="124730"/>
                    </a:cubicBezTo>
                    <a:lnTo>
                      <a:pt x="0" y="129020"/>
                    </a:lnTo>
                    <a:cubicBezTo>
                      <a:pt x="453" y="143796"/>
                      <a:pt x="3388" y="158390"/>
                      <a:pt x="8681" y="172192"/>
                    </a:cubicBezTo>
                    <a:cubicBezTo>
                      <a:pt x="13731" y="185213"/>
                      <a:pt x="21064" y="197229"/>
                      <a:pt x="30334" y="207675"/>
                    </a:cubicBezTo>
                    <a:cubicBezTo>
                      <a:pt x="41760" y="220103"/>
                      <a:pt x="54232" y="244306"/>
                      <a:pt x="59521" y="255072"/>
                    </a:cubicBezTo>
                    <a:cubicBezTo>
                      <a:pt x="61134" y="258311"/>
                      <a:pt x="64439" y="260359"/>
                      <a:pt x="68058" y="260361"/>
                    </a:cubicBezTo>
                    <a:lnTo>
                      <a:pt x="181407" y="260361"/>
                    </a:lnTo>
                    <a:cubicBezTo>
                      <a:pt x="185022" y="260362"/>
                      <a:pt x="188327" y="258321"/>
                      <a:pt x="189943" y="255087"/>
                    </a:cubicBezTo>
                    <a:close/>
                    <a:moveTo>
                      <a:pt x="181108" y="250397"/>
                    </a:moveTo>
                    <a:lnTo>
                      <a:pt x="68352" y="250397"/>
                    </a:lnTo>
                    <a:cubicBezTo>
                      <a:pt x="61916" y="237306"/>
                      <a:pt x="49518" y="213777"/>
                      <a:pt x="37813" y="201049"/>
                    </a:cubicBezTo>
                    <a:cubicBezTo>
                      <a:pt x="29331" y="191506"/>
                      <a:pt x="22625" y="180524"/>
                      <a:pt x="18011" y="168620"/>
                    </a:cubicBezTo>
                    <a:cubicBezTo>
                      <a:pt x="13130" y="155911"/>
                      <a:pt x="10414" y="142473"/>
                      <a:pt x="9978" y="128866"/>
                    </a:cubicBezTo>
                    <a:lnTo>
                      <a:pt x="9978" y="124914"/>
                    </a:lnTo>
                    <a:cubicBezTo>
                      <a:pt x="9927" y="61539"/>
                      <a:pt x="61262" y="10122"/>
                      <a:pt x="124637" y="10071"/>
                    </a:cubicBezTo>
                    <a:cubicBezTo>
                      <a:pt x="188013" y="10020"/>
                      <a:pt x="239430" y="61355"/>
                      <a:pt x="239481" y="124730"/>
                    </a:cubicBezTo>
                    <a:lnTo>
                      <a:pt x="239481" y="128866"/>
                    </a:lnTo>
                    <a:cubicBezTo>
                      <a:pt x="239060" y="142459"/>
                      <a:pt x="236362" y="155885"/>
                      <a:pt x="231498" y="168585"/>
                    </a:cubicBezTo>
                    <a:cubicBezTo>
                      <a:pt x="226908" y="180455"/>
                      <a:pt x="220234" y="191411"/>
                      <a:pt x="211791" y="200935"/>
                    </a:cubicBezTo>
                    <a:cubicBezTo>
                      <a:pt x="199897" y="213926"/>
                      <a:pt x="187509" y="237406"/>
                      <a:pt x="181108" y="250397"/>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0A5CDE9E-282D-7A97-10CC-A7224B2FC5D5}"/>
                  </a:ext>
                </a:extLst>
              </p:cNvPr>
              <p:cNvSpPr/>
              <p:nvPr/>
            </p:nvSpPr>
            <p:spPr>
              <a:xfrm>
                <a:off x="-738594" y="184237"/>
                <a:ext cx="119740" cy="9978"/>
              </a:xfrm>
              <a:custGeom>
                <a:avLst/>
                <a:gdLst>
                  <a:gd name="connsiteX0" fmla="*/ 119741 w 119740"/>
                  <a:gd name="connsiteY0" fmla="*/ 4989 h 9978"/>
                  <a:gd name="connsiteX1" fmla="*/ 114751 w 119740"/>
                  <a:gd name="connsiteY1" fmla="*/ 0 h 9978"/>
                  <a:gd name="connsiteX2" fmla="*/ 4989 w 119740"/>
                  <a:gd name="connsiteY2" fmla="*/ 0 h 9978"/>
                  <a:gd name="connsiteX3" fmla="*/ 0 w 119740"/>
                  <a:gd name="connsiteY3" fmla="*/ 4989 h 9978"/>
                  <a:gd name="connsiteX4" fmla="*/ 4989 w 119740"/>
                  <a:gd name="connsiteY4" fmla="*/ 9978 h 9978"/>
                  <a:gd name="connsiteX5" fmla="*/ 114751 w 119740"/>
                  <a:gd name="connsiteY5" fmla="*/ 9978 h 9978"/>
                  <a:gd name="connsiteX6" fmla="*/ 119741 w 119740"/>
                  <a:gd name="connsiteY6" fmla="*/ 4989 h 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0" h="9978">
                    <a:moveTo>
                      <a:pt x="119741" y="4989"/>
                    </a:moveTo>
                    <a:cubicBezTo>
                      <a:pt x="119741" y="2234"/>
                      <a:pt x="117507" y="0"/>
                      <a:pt x="114751" y="0"/>
                    </a:cubicBezTo>
                    <a:lnTo>
                      <a:pt x="4989" y="0"/>
                    </a:lnTo>
                    <a:cubicBezTo>
                      <a:pt x="2234" y="0"/>
                      <a:pt x="0" y="2234"/>
                      <a:pt x="0" y="4989"/>
                    </a:cubicBezTo>
                    <a:cubicBezTo>
                      <a:pt x="0" y="7745"/>
                      <a:pt x="2234" y="9978"/>
                      <a:pt x="4989" y="9978"/>
                    </a:cubicBezTo>
                    <a:lnTo>
                      <a:pt x="114751" y="9978"/>
                    </a:lnTo>
                    <a:cubicBezTo>
                      <a:pt x="117507" y="9978"/>
                      <a:pt x="119741" y="7745"/>
                      <a:pt x="119741" y="4989"/>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AD97CFF0-498F-A47B-E52B-07213ABA78C8}"/>
                  </a:ext>
                </a:extLst>
              </p:cNvPr>
              <p:cNvSpPr/>
              <p:nvPr/>
            </p:nvSpPr>
            <p:spPr>
              <a:xfrm>
                <a:off x="-707573" y="222734"/>
                <a:ext cx="57668" cy="32030"/>
              </a:xfrm>
              <a:custGeom>
                <a:avLst/>
                <a:gdLst>
                  <a:gd name="connsiteX0" fmla="*/ 5006 w 57668"/>
                  <a:gd name="connsiteY0" fmla="*/ 0 h 32030"/>
                  <a:gd name="connsiteX1" fmla="*/ 0 w 57668"/>
                  <a:gd name="connsiteY1" fmla="*/ 4972 h 32030"/>
                  <a:gd name="connsiteX2" fmla="*/ 17 w 57668"/>
                  <a:gd name="connsiteY2" fmla="*/ 5398 h 32030"/>
                  <a:gd name="connsiteX3" fmla="*/ 31112 w 57668"/>
                  <a:gd name="connsiteY3" fmla="*/ 31939 h 32030"/>
                  <a:gd name="connsiteX4" fmla="*/ 57652 w 57668"/>
                  <a:gd name="connsiteY4" fmla="*/ 5398 h 32030"/>
                  <a:gd name="connsiteX5" fmla="*/ 53078 w 57668"/>
                  <a:gd name="connsiteY5" fmla="*/ 26 h 32030"/>
                  <a:gd name="connsiteX6" fmla="*/ 52663 w 57668"/>
                  <a:gd name="connsiteY6" fmla="*/ 10 h 32030"/>
                  <a:gd name="connsiteX7" fmla="*/ 28879 w 57668"/>
                  <a:gd name="connsiteY7" fmla="*/ 22037 h 32030"/>
                  <a:gd name="connsiteX8" fmla="*/ 11243 w 57668"/>
                  <a:gd name="connsiteY8" fmla="*/ 9978 h 32030"/>
                  <a:gd name="connsiteX9" fmla="*/ 46471 w 57668"/>
                  <a:gd name="connsiteY9" fmla="*/ 9978 h 32030"/>
                  <a:gd name="connsiteX10" fmla="*/ 28879 w 57668"/>
                  <a:gd name="connsiteY10" fmla="*/ 22037 h 3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68" h="32030">
                    <a:moveTo>
                      <a:pt x="5006" y="0"/>
                    </a:moveTo>
                    <a:cubicBezTo>
                      <a:pt x="2251" y="-9"/>
                      <a:pt x="10" y="2217"/>
                      <a:pt x="0" y="4972"/>
                    </a:cubicBezTo>
                    <a:cubicBezTo>
                      <a:pt x="0" y="5114"/>
                      <a:pt x="6" y="5257"/>
                      <a:pt x="17" y="5398"/>
                    </a:cubicBezTo>
                    <a:cubicBezTo>
                      <a:pt x="1274" y="21314"/>
                      <a:pt x="15196" y="33197"/>
                      <a:pt x="31112" y="31939"/>
                    </a:cubicBezTo>
                    <a:cubicBezTo>
                      <a:pt x="45280" y="30820"/>
                      <a:pt x="56533" y="19567"/>
                      <a:pt x="57652" y="5398"/>
                    </a:cubicBezTo>
                    <a:cubicBezTo>
                      <a:pt x="57873" y="2652"/>
                      <a:pt x="55825" y="246"/>
                      <a:pt x="53078" y="26"/>
                    </a:cubicBezTo>
                    <a:cubicBezTo>
                      <a:pt x="52940" y="15"/>
                      <a:pt x="52802" y="10"/>
                      <a:pt x="52663" y="10"/>
                    </a:cubicBezTo>
                    <a:close/>
                    <a:moveTo>
                      <a:pt x="28879" y="22037"/>
                    </a:moveTo>
                    <a:cubicBezTo>
                      <a:pt x="21093" y="21984"/>
                      <a:pt x="14117" y="17214"/>
                      <a:pt x="11243" y="9978"/>
                    </a:cubicBezTo>
                    <a:lnTo>
                      <a:pt x="46471" y="9978"/>
                    </a:lnTo>
                    <a:cubicBezTo>
                      <a:pt x="43613" y="17207"/>
                      <a:pt x="36653" y="21978"/>
                      <a:pt x="28879" y="22037"/>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E82C587C-BEBA-E3C5-2843-BB6843D0E968}"/>
                  </a:ext>
                </a:extLst>
              </p:cNvPr>
              <p:cNvSpPr/>
              <p:nvPr/>
            </p:nvSpPr>
            <p:spPr>
              <a:xfrm>
                <a:off x="-683713" y="-179309"/>
                <a:ext cx="9978" cy="54881"/>
              </a:xfrm>
              <a:custGeom>
                <a:avLst/>
                <a:gdLst>
                  <a:gd name="connsiteX0" fmla="*/ 0 w 9978"/>
                  <a:gd name="connsiteY0" fmla="*/ 4989 h 54881"/>
                  <a:gd name="connsiteX1" fmla="*/ 0 w 9978"/>
                  <a:gd name="connsiteY1" fmla="*/ 49892 h 54881"/>
                  <a:gd name="connsiteX2" fmla="*/ 4989 w 9978"/>
                  <a:gd name="connsiteY2" fmla="*/ 54881 h 54881"/>
                  <a:gd name="connsiteX3" fmla="*/ 9978 w 9978"/>
                  <a:gd name="connsiteY3" fmla="*/ 49892 h 54881"/>
                  <a:gd name="connsiteX4" fmla="*/ 9978 w 9978"/>
                  <a:gd name="connsiteY4" fmla="*/ 4989 h 54881"/>
                  <a:gd name="connsiteX5" fmla="*/ 4989 w 9978"/>
                  <a:gd name="connsiteY5" fmla="*/ 0 h 54881"/>
                  <a:gd name="connsiteX6" fmla="*/ 0 w 9978"/>
                  <a:gd name="connsiteY6" fmla="*/ 4989 h 5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8" h="54881">
                    <a:moveTo>
                      <a:pt x="0" y="4989"/>
                    </a:moveTo>
                    <a:lnTo>
                      <a:pt x="0" y="49892"/>
                    </a:lnTo>
                    <a:cubicBezTo>
                      <a:pt x="0" y="52647"/>
                      <a:pt x="2234" y="54881"/>
                      <a:pt x="4989" y="54881"/>
                    </a:cubicBezTo>
                    <a:cubicBezTo>
                      <a:pt x="7745" y="54881"/>
                      <a:pt x="9978" y="52647"/>
                      <a:pt x="9978" y="49892"/>
                    </a:cubicBezTo>
                    <a:lnTo>
                      <a:pt x="9978" y="4989"/>
                    </a:lnTo>
                    <a:cubicBezTo>
                      <a:pt x="9978" y="2234"/>
                      <a:pt x="7745" y="0"/>
                      <a:pt x="4989" y="0"/>
                    </a:cubicBezTo>
                    <a:cubicBezTo>
                      <a:pt x="2234" y="0"/>
                      <a:pt x="0" y="2234"/>
                      <a:pt x="0" y="4989"/>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6271A918-57ED-C5B6-0C7D-D69EB7B95046}"/>
                  </a:ext>
                </a:extLst>
              </p:cNvPr>
              <p:cNvSpPr/>
              <p:nvPr/>
            </p:nvSpPr>
            <p:spPr>
              <a:xfrm>
                <a:off x="-878291" y="15269"/>
                <a:ext cx="54881" cy="9978"/>
              </a:xfrm>
              <a:custGeom>
                <a:avLst/>
                <a:gdLst>
                  <a:gd name="connsiteX0" fmla="*/ 54881 w 54881"/>
                  <a:gd name="connsiteY0" fmla="*/ 4989 h 9978"/>
                  <a:gd name="connsiteX1" fmla="*/ 49892 w 54881"/>
                  <a:gd name="connsiteY1" fmla="*/ 0 h 9978"/>
                  <a:gd name="connsiteX2" fmla="*/ 4989 w 54881"/>
                  <a:gd name="connsiteY2" fmla="*/ 0 h 9978"/>
                  <a:gd name="connsiteX3" fmla="*/ 0 w 54881"/>
                  <a:gd name="connsiteY3" fmla="*/ 4989 h 9978"/>
                  <a:gd name="connsiteX4" fmla="*/ 4989 w 54881"/>
                  <a:gd name="connsiteY4" fmla="*/ 9978 h 9978"/>
                  <a:gd name="connsiteX5" fmla="*/ 49892 w 54881"/>
                  <a:gd name="connsiteY5" fmla="*/ 9978 h 9978"/>
                  <a:gd name="connsiteX6" fmla="*/ 54881 w 54881"/>
                  <a:gd name="connsiteY6" fmla="*/ 4989 h 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81" h="9978">
                    <a:moveTo>
                      <a:pt x="54881" y="4989"/>
                    </a:moveTo>
                    <a:cubicBezTo>
                      <a:pt x="54881" y="2234"/>
                      <a:pt x="52647" y="0"/>
                      <a:pt x="49892" y="0"/>
                    </a:cubicBezTo>
                    <a:lnTo>
                      <a:pt x="4989" y="0"/>
                    </a:lnTo>
                    <a:cubicBezTo>
                      <a:pt x="2234" y="0"/>
                      <a:pt x="0" y="2234"/>
                      <a:pt x="0" y="4989"/>
                    </a:cubicBezTo>
                    <a:cubicBezTo>
                      <a:pt x="0" y="7745"/>
                      <a:pt x="2234" y="9978"/>
                      <a:pt x="4989" y="9978"/>
                    </a:cubicBezTo>
                    <a:lnTo>
                      <a:pt x="49892" y="9978"/>
                    </a:lnTo>
                    <a:cubicBezTo>
                      <a:pt x="52647" y="9978"/>
                      <a:pt x="54881" y="7745"/>
                      <a:pt x="54881" y="4989"/>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002B1165-F484-8EC3-DE33-54039D487AD6}"/>
                  </a:ext>
                </a:extLst>
              </p:cNvPr>
              <p:cNvSpPr/>
              <p:nvPr/>
            </p:nvSpPr>
            <p:spPr>
              <a:xfrm>
                <a:off x="-534037" y="15269"/>
                <a:ext cx="54881" cy="9978"/>
              </a:xfrm>
              <a:custGeom>
                <a:avLst/>
                <a:gdLst>
                  <a:gd name="connsiteX0" fmla="*/ 0 w 54881"/>
                  <a:gd name="connsiteY0" fmla="*/ 4989 h 9978"/>
                  <a:gd name="connsiteX1" fmla="*/ 4989 w 54881"/>
                  <a:gd name="connsiteY1" fmla="*/ 9978 h 9978"/>
                  <a:gd name="connsiteX2" fmla="*/ 49892 w 54881"/>
                  <a:gd name="connsiteY2" fmla="*/ 9978 h 9978"/>
                  <a:gd name="connsiteX3" fmla="*/ 54881 w 54881"/>
                  <a:gd name="connsiteY3" fmla="*/ 4989 h 9978"/>
                  <a:gd name="connsiteX4" fmla="*/ 49892 w 54881"/>
                  <a:gd name="connsiteY4" fmla="*/ 0 h 9978"/>
                  <a:gd name="connsiteX5" fmla="*/ 4989 w 54881"/>
                  <a:gd name="connsiteY5" fmla="*/ 0 h 9978"/>
                  <a:gd name="connsiteX6" fmla="*/ 0 w 54881"/>
                  <a:gd name="connsiteY6" fmla="*/ 4989 h 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81" h="9978">
                    <a:moveTo>
                      <a:pt x="0" y="4989"/>
                    </a:moveTo>
                    <a:cubicBezTo>
                      <a:pt x="0" y="7745"/>
                      <a:pt x="2234" y="9978"/>
                      <a:pt x="4989" y="9978"/>
                    </a:cubicBezTo>
                    <a:lnTo>
                      <a:pt x="49892" y="9978"/>
                    </a:lnTo>
                    <a:cubicBezTo>
                      <a:pt x="52647" y="9978"/>
                      <a:pt x="54881" y="7745"/>
                      <a:pt x="54881" y="4989"/>
                    </a:cubicBezTo>
                    <a:cubicBezTo>
                      <a:pt x="54881" y="2234"/>
                      <a:pt x="52647" y="0"/>
                      <a:pt x="49892" y="0"/>
                    </a:cubicBezTo>
                    <a:lnTo>
                      <a:pt x="4989" y="0"/>
                    </a:lnTo>
                    <a:cubicBezTo>
                      <a:pt x="2234" y="0"/>
                      <a:pt x="0" y="2234"/>
                      <a:pt x="0" y="4989"/>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A7E3D550-82CF-F272-4245-EB66A2338835}"/>
                  </a:ext>
                </a:extLst>
              </p:cNvPr>
              <p:cNvSpPr/>
              <p:nvPr/>
            </p:nvSpPr>
            <p:spPr>
              <a:xfrm>
                <a:off x="-821299" y="-122316"/>
                <a:ext cx="41667" cy="41667"/>
              </a:xfrm>
              <a:custGeom>
                <a:avLst/>
                <a:gdLst>
                  <a:gd name="connsiteX0" fmla="*/ 1461 w 41667"/>
                  <a:gd name="connsiteY0" fmla="*/ 1461 h 41667"/>
                  <a:gd name="connsiteX1" fmla="*/ 1461 w 41667"/>
                  <a:gd name="connsiteY1" fmla="*/ 8516 h 41667"/>
                  <a:gd name="connsiteX2" fmla="*/ 33212 w 41667"/>
                  <a:gd name="connsiteY2" fmla="*/ 40267 h 41667"/>
                  <a:gd name="connsiteX3" fmla="*/ 40267 w 41667"/>
                  <a:gd name="connsiteY3" fmla="*/ 40144 h 41667"/>
                  <a:gd name="connsiteX4" fmla="*/ 40267 w 41667"/>
                  <a:gd name="connsiteY4" fmla="*/ 33212 h 41667"/>
                  <a:gd name="connsiteX5" fmla="*/ 8516 w 41667"/>
                  <a:gd name="connsiteY5" fmla="*/ 1461 h 41667"/>
                  <a:gd name="connsiteX6" fmla="*/ 1461 w 41667"/>
                  <a:gd name="connsiteY6" fmla="*/ 1461 h 4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67" h="41667">
                    <a:moveTo>
                      <a:pt x="1461" y="1461"/>
                    </a:moveTo>
                    <a:cubicBezTo>
                      <a:pt x="-487" y="3409"/>
                      <a:pt x="-487" y="6567"/>
                      <a:pt x="1461" y="8516"/>
                    </a:cubicBezTo>
                    <a:lnTo>
                      <a:pt x="33212" y="40267"/>
                    </a:lnTo>
                    <a:cubicBezTo>
                      <a:pt x="35194" y="42181"/>
                      <a:pt x="38352" y="42126"/>
                      <a:pt x="40267" y="40144"/>
                    </a:cubicBezTo>
                    <a:cubicBezTo>
                      <a:pt x="42134" y="38211"/>
                      <a:pt x="42134" y="35145"/>
                      <a:pt x="40267" y="33212"/>
                    </a:cubicBezTo>
                    <a:lnTo>
                      <a:pt x="8516" y="1461"/>
                    </a:lnTo>
                    <a:cubicBezTo>
                      <a:pt x="6567" y="-487"/>
                      <a:pt x="3409" y="-487"/>
                      <a:pt x="1461" y="1461"/>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092D0CCB-DE64-2A56-0545-C8490568FF45}"/>
                  </a:ext>
                </a:extLst>
              </p:cNvPr>
              <p:cNvSpPr/>
              <p:nvPr/>
            </p:nvSpPr>
            <p:spPr>
              <a:xfrm>
                <a:off x="-577939" y="121043"/>
                <a:ext cx="41729" cy="41729"/>
              </a:xfrm>
              <a:custGeom>
                <a:avLst/>
                <a:gdLst>
                  <a:gd name="connsiteX0" fmla="*/ 33275 w 41729"/>
                  <a:gd name="connsiteY0" fmla="*/ 40329 h 41729"/>
                  <a:gd name="connsiteX1" fmla="*/ 40329 w 41729"/>
                  <a:gd name="connsiteY1" fmla="*/ 40206 h 41729"/>
                  <a:gd name="connsiteX2" fmla="*/ 40329 w 41729"/>
                  <a:gd name="connsiteY2" fmla="*/ 33275 h 41729"/>
                  <a:gd name="connsiteX3" fmla="*/ 8578 w 41729"/>
                  <a:gd name="connsiteY3" fmla="*/ 1523 h 41729"/>
                  <a:gd name="connsiteX4" fmla="*/ 1523 w 41729"/>
                  <a:gd name="connsiteY4" fmla="*/ 1401 h 41729"/>
                  <a:gd name="connsiteX5" fmla="*/ 1401 w 41729"/>
                  <a:gd name="connsiteY5" fmla="*/ 8455 h 41729"/>
                  <a:gd name="connsiteX6" fmla="*/ 1523 w 41729"/>
                  <a:gd name="connsiteY6" fmla="*/ 8578 h 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29" h="41729">
                    <a:moveTo>
                      <a:pt x="33275" y="40329"/>
                    </a:moveTo>
                    <a:cubicBezTo>
                      <a:pt x="35257" y="42244"/>
                      <a:pt x="38415" y="42189"/>
                      <a:pt x="40329" y="40206"/>
                    </a:cubicBezTo>
                    <a:cubicBezTo>
                      <a:pt x="42197" y="38273"/>
                      <a:pt x="42197" y="35208"/>
                      <a:pt x="40329" y="33275"/>
                    </a:cubicBezTo>
                    <a:lnTo>
                      <a:pt x="8578" y="1523"/>
                    </a:lnTo>
                    <a:cubicBezTo>
                      <a:pt x="6664" y="-459"/>
                      <a:pt x="3506" y="-514"/>
                      <a:pt x="1523" y="1401"/>
                    </a:cubicBezTo>
                    <a:cubicBezTo>
                      <a:pt x="-459" y="3315"/>
                      <a:pt x="-514" y="6474"/>
                      <a:pt x="1401" y="8455"/>
                    </a:cubicBezTo>
                    <a:cubicBezTo>
                      <a:pt x="1441" y="8497"/>
                      <a:pt x="1482" y="8538"/>
                      <a:pt x="1523" y="8578"/>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5F3301C2-E165-F0F5-4563-43C182B602FD}"/>
                  </a:ext>
                </a:extLst>
              </p:cNvPr>
              <p:cNvSpPr/>
              <p:nvPr/>
            </p:nvSpPr>
            <p:spPr>
              <a:xfrm>
                <a:off x="-577939" y="-122316"/>
                <a:ext cx="41790" cy="41790"/>
              </a:xfrm>
              <a:custGeom>
                <a:avLst/>
                <a:gdLst>
                  <a:gd name="connsiteX0" fmla="*/ 40329 w 41790"/>
                  <a:gd name="connsiteY0" fmla="*/ 1461 h 41790"/>
                  <a:gd name="connsiteX1" fmla="*/ 33275 w 41790"/>
                  <a:gd name="connsiteY1" fmla="*/ 1461 h 41790"/>
                  <a:gd name="connsiteX2" fmla="*/ 1523 w 41790"/>
                  <a:gd name="connsiteY2" fmla="*/ 33212 h 41790"/>
                  <a:gd name="connsiteX3" fmla="*/ 1401 w 41790"/>
                  <a:gd name="connsiteY3" fmla="*/ 40267 h 41790"/>
                  <a:gd name="connsiteX4" fmla="*/ 8455 w 41790"/>
                  <a:gd name="connsiteY4" fmla="*/ 40389 h 41790"/>
                  <a:gd name="connsiteX5" fmla="*/ 8578 w 41790"/>
                  <a:gd name="connsiteY5" fmla="*/ 40267 h 41790"/>
                  <a:gd name="connsiteX6" fmla="*/ 40329 w 41790"/>
                  <a:gd name="connsiteY6" fmla="*/ 8516 h 41790"/>
                  <a:gd name="connsiteX7" fmla="*/ 40329 w 41790"/>
                  <a:gd name="connsiteY7" fmla="*/ 1461 h 4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90" h="41790">
                    <a:moveTo>
                      <a:pt x="40329" y="1461"/>
                    </a:moveTo>
                    <a:cubicBezTo>
                      <a:pt x="38381" y="-487"/>
                      <a:pt x="35223" y="-487"/>
                      <a:pt x="33275" y="1461"/>
                    </a:cubicBezTo>
                    <a:lnTo>
                      <a:pt x="1523" y="33212"/>
                    </a:lnTo>
                    <a:cubicBezTo>
                      <a:pt x="-459" y="35126"/>
                      <a:pt x="-514" y="38285"/>
                      <a:pt x="1401" y="40267"/>
                    </a:cubicBezTo>
                    <a:cubicBezTo>
                      <a:pt x="3315" y="42249"/>
                      <a:pt x="6474" y="42304"/>
                      <a:pt x="8455" y="40389"/>
                    </a:cubicBezTo>
                    <a:cubicBezTo>
                      <a:pt x="8497" y="40349"/>
                      <a:pt x="8538" y="40308"/>
                      <a:pt x="8578" y="40267"/>
                    </a:cubicBezTo>
                    <a:lnTo>
                      <a:pt x="40329" y="8516"/>
                    </a:lnTo>
                    <a:cubicBezTo>
                      <a:pt x="42277" y="6567"/>
                      <a:pt x="42277" y="3409"/>
                      <a:pt x="40329" y="1461"/>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76E93234-75CF-E630-0B95-77AD8218049F}"/>
                  </a:ext>
                </a:extLst>
              </p:cNvPr>
              <p:cNvSpPr/>
              <p:nvPr/>
            </p:nvSpPr>
            <p:spPr>
              <a:xfrm>
                <a:off x="-821299" y="121043"/>
                <a:ext cx="41790" cy="41791"/>
              </a:xfrm>
              <a:custGeom>
                <a:avLst/>
                <a:gdLst>
                  <a:gd name="connsiteX0" fmla="*/ 4988 w 41790"/>
                  <a:gd name="connsiteY0" fmla="*/ 41791 h 41791"/>
                  <a:gd name="connsiteX1" fmla="*/ 8516 w 41790"/>
                  <a:gd name="connsiteY1" fmla="*/ 40329 h 41791"/>
                  <a:gd name="connsiteX2" fmla="*/ 40267 w 41790"/>
                  <a:gd name="connsiteY2" fmla="*/ 8578 h 41791"/>
                  <a:gd name="connsiteX3" fmla="*/ 40390 w 41790"/>
                  <a:gd name="connsiteY3" fmla="*/ 1523 h 41791"/>
                  <a:gd name="connsiteX4" fmla="*/ 33335 w 41790"/>
                  <a:gd name="connsiteY4" fmla="*/ 1401 h 41791"/>
                  <a:gd name="connsiteX5" fmla="*/ 33212 w 41790"/>
                  <a:gd name="connsiteY5" fmla="*/ 1523 h 41791"/>
                  <a:gd name="connsiteX6" fmla="*/ 1461 w 41790"/>
                  <a:gd name="connsiteY6" fmla="*/ 33275 h 41791"/>
                  <a:gd name="connsiteX7" fmla="*/ 1462 w 41790"/>
                  <a:gd name="connsiteY7" fmla="*/ 40330 h 41791"/>
                  <a:gd name="connsiteX8" fmla="*/ 4988 w 41790"/>
                  <a:gd name="connsiteY8" fmla="*/ 41791 h 4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0" h="41791">
                    <a:moveTo>
                      <a:pt x="4988" y="41791"/>
                    </a:moveTo>
                    <a:cubicBezTo>
                      <a:pt x="6311" y="41791"/>
                      <a:pt x="7580" y="41265"/>
                      <a:pt x="8516" y="40329"/>
                    </a:cubicBezTo>
                    <a:lnTo>
                      <a:pt x="40267" y="8578"/>
                    </a:lnTo>
                    <a:cubicBezTo>
                      <a:pt x="42249" y="6664"/>
                      <a:pt x="42304" y="3506"/>
                      <a:pt x="40390" y="1523"/>
                    </a:cubicBezTo>
                    <a:cubicBezTo>
                      <a:pt x="38475" y="-459"/>
                      <a:pt x="35317" y="-514"/>
                      <a:pt x="33335" y="1401"/>
                    </a:cubicBezTo>
                    <a:cubicBezTo>
                      <a:pt x="33293" y="1441"/>
                      <a:pt x="33252" y="1482"/>
                      <a:pt x="33212" y="1523"/>
                    </a:cubicBezTo>
                    <a:lnTo>
                      <a:pt x="1461" y="33275"/>
                    </a:lnTo>
                    <a:cubicBezTo>
                      <a:pt x="-487" y="35223"/>
                      <a:pt x="-487" y="38382"/>
                      <a:pt x="1462" y="40330"/>
                    </a:cubicBezTo>
                    <a:cubicBezTo>
                      <a:pt x="2397" y="41265"/>
                      <a:pt x="3666" y="41791"/>
                      <a:pt x="4988" y="41791"/>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grpSp>
      </p:grpSp>
      <p:sp>
        <p:nvSpPr>
          <p:cNvPr id="38" name="TextBox 37">
            <a:extLst>
              <a:ext uri="{FF2B5EF4-FFF2-40B4-BE49-F238E27FC236}">
                <a16:creationId xmlns:a16="http://schemas.microsoft.com/office/drawing/2014/main" id="{89F20321-16C4-2A18-6BE4-BB04257DA659}"/>
              </a:ext>
            </a:extLst>
          </p:cNvPr>
          <p:cNvSpPr txBox="1"/>
          <p:nvPr/>
        </p:nvSpPr>
        <p:spPr>
          <a:xfrm>
            <a:off x="266319" y="59007"/>
            <a:ext cx="11659362" cy="971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rPr>
              <a:t>	The Idea</a:t>
            </a:r>
          </a:p>
          <a:p>
            <a:pPr lvl="2">
              <a:lnSpc>
                <a:spcPct val="70000"/>
              </a:lnSpc>
              <a:defRPr/>
            </a:pPr>
            <a:r>
              <a:rPr lang="en-US" sz="1200" dirty="0">
                <a:solidFill>
                  <a:schemeClr val="bg1">
                    <a:lumMod val="65000"/>
                  </a:schemeClr>
                </a:solidFill>
              </a:rPr>
              <a:t>This is about the core of your innovation. Describe clearly and understandably: What exactly is your idea, how did it originate, and what makes it special compared to the current state of the art? Focus on the essentials.</a:t>
            </a:r>
            <a:endPar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endParaRPr>
          </a:p>
        </p:txBody>
      </p:sp>
      <p:sp>
        <p:nvSpPr>
          <p:cNvPr id="32" name="Textfeld 31">
            <a:extLst>
              <a:ext uri="{FF2B5EF4-FFF2-40B4-BE49-F238E27FC236}">
                <a16:creationId xmlns:a16="http://schemas.microsoft.com/office/drawing/2014/main" id="{1E882849-5F0E-2620-CC27-54BD97C65C09}"/>
              </a:ext>
            </a:extLst>
          </p:cNvPr>
          <p:cNvSpPr txBox="1"/>
          <p:nvPr/>
        </p:nvSpPr>
        <p:spPr>
          <a:xfrm>
            <a:off x="266319" y="970093"/>
            <a:ext cx="11659362" cy="20621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The Core Idea &amp; Value Proposition</a:t>
            </a:r>
          </a:p>
          <a:p>
            <a:pPr>
              <a:defRPr/>
            </a:pPr>
            <a:r>
              <a:rPr lang="en-US" sz="1600" i="1" dirty="0"/>
              <a:t>(Please describe the idea and the resulting value here)</a:t>
            </a:r>
          </a:p>
          <a:p>
            <a:pPr>
              <a:defRPr/>
            </a:pPr>
            <a:r>
              <a:rPr lang="en-US" sz="1200" b="1" dirty="0">
                <a:solidFill>
                  <a:schemeClr val="bg1">
                    <a:lumMod val="65000"/>
                  </a:schemeClr>
                </a:solidFill>
              </a:rPr>
              <a:t>Guiding Questions for You: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Briefly describe your technological or material innovation. What is the scientific/technical core?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specific problem does your idea solve? Who is this solution primarily intended for (initial target group)?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is the main benefit or key value your idea provides to the user/customer? Formulate this benefit clearly and, if possible, quantifiably (e.g., X% cost reduction, Y-fold acceleration, enables Z, improves sustainability by factor 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39" name="Textfeld 38">
            <a:extLst>
              <a:ext uri="{FF2B5EF4-FFF2-40B4-BE49-F238E27FC236}">
                <a16:creationId xmlns:a16="http://schemas.microsoft.com/office/drawing/2014/main" id="{FEF55B2F-D0EE-87F1-BB69-7279B7435F20}"/>
              </a:ext>
            </a:extLst>
          </p:cNvPr>
          <p:cNvSpPr txBox="1"/>
          <p:nvPr/>
        </p:nvSpPr>
        <p:spPr>
          <a:xfrm>
            <a:off x="266319" y="3032196"/>
            <a:ext cx="11659362"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The Origin of Your Idea</a:t>
            </a:r>
          </a:p>
          <a:p>
            <a:pPr>
              <a:defRPr/>
            </a:pPr>
            <a:r>
              <a:rPr lang="en-US" sz="1600" dirty="0"/>
              <a:t>Please describe how the idea came about here</a:t>
            </a:r>
          </a:p>
          <a:p>
            <a:pPr>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How and in what context did the idea arise? (e.g., from a research project, practical industry experience, observation of an unsolved problem?)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Was there a specific technological breakthrough, a surprising insight, or a concrete event that led to the idea's conception?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8" name="Textfeld 7">
            <a:extLst>
              <a:ext uri="{FF2B5EF4-FFF2-40B4-BE49-F238E27FC236}">
                <a16:creationId xmlns:a16="http://schemas.microsoft.com/office/drawing/2014/main" id="{9E2E59F2-5CD4-6C83-FC25-39B5A8C06FB0}"/>
              </a:ext>
            </a:extLst>
          </p:cNvPr>
          <p:cNvSpPr txBox="1"/>
          <p:nvPr/>
        </p:nvSpPr>
        <p:spPr>
          <a:xfrm>
            <a:off x="266319" y="4653745"/>
            <a:ext cx="11659362"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State of the Art &amp; Differentiation</a:t>
            </a:r>
          </a:p>
          <a:p>
            <a:pPr>
              <a:defRPr/>
            </a:pPr>
            <a:r>
              <a:rPr lang="en-US" sz="1600" dirty="0"/>
              <a:t>Please explain what distinguishes your idea from existing solutions here</a:t>
            </a:r>
          </a:p>
          <a:p>
            <a:pPr>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How is the problem you are addressing currently being solved? What are the established methods, products, or the so-called "gold standard"?</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are the main drawbacks, limitations, or unmet needs associated with these existing solutions?</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exactly is the innovation or Unique Selling Proposition (USP) of your idea in direct comparison? What makes your approach fundamentally better, different, or novel?</a:t>
            </a: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2840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379C5-1835-193C-9B76-37ED0803D0E4}"/>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014CAA84-C1A3-4535-91CE-5C38B421A95C}"/>
              </a:ext>
            </a:extLst>
          </p:cNvPr>
          <p:cNvSpPr txBox="1"/>
          <p:nvPr/>
        </p:nvSpPr>
        <p:spPr>
          <a:xfrm>
            <a:off x="266319" y="59007"/>
            <a:ext cx="11659362" cy="971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rPr>
              <a:t>	The Team</a:t>
            </a:r>
          </a:p>
          <a:p>
            <a:pPr lvl="2">
              <a:lnSpc>
                <a:spcPct val="70000"/>
              </a:lnSpc>
              <a:defRPr/>
            </a:pPr>
            <a:r>
              <a:rPr lang="en-US" sz="1200" dirty="0">
                <a:solidFill>
                  <a:schemeClr val="bg1">
                    <a:lumMod val="65000"/>
                  </a:schemeClr>
                </a:solidFill>
              </a:rPr>
              <a:t>An idea needs dedicated people to bring it to life. This slide is about introducing the core individuals currently driving this project, highlighting the key supportive relationships you might already have, and showing awareness of the skills you'll need to acquire or add as you move forward.</a:t>
            </a:r>
            <a:endPar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endParaRPr>
          </a:p>
        </p:txBody>
      </p:sp>
      <p:sp>
        <p:nvSpPr>
          <p:cNvPr id="32" name="Textfeld 31">
            <a:extLst>
              <a:ext uri="{FF2B5EF4-FFF2-40B4-BE49-F238E27FC236}">
                <a16:creationId xmlns:a16="http://schemas.microsoft.com/office/drawing/2014/main" id="{06E86A97-EBB6-E506-A14E-7059ED47D3B4}"/>
              </a:ext>
            </a:extLst>
          </p:cNvPr>
          <p:cNvSpPr txBox="1"/>
          <p:nvPr/>
        </p:nvSpPr>
        <p:spPr>
          <a:xfrm>
            <a:off x="266319" y="970093"/>
            <a:ext cx="11659362" cy="236988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Core Team Members</a:t>
            </a:r>
          </a:p>
          <a:p>
            <a:pPr>
              <a:defRPr/>
            </a:pPr>
            <a:r>
              <a:rPr lang="en-US" sz="1600" i="1" dirty="0"/>
              <a:t>Introduce the key people currently committed to the project here</a:t>
            </a:r>
          </a:p>
          <a:p>
            <a:r>
              <a:rPr lang="en-US" sz="1200" b="1" dirty="0">
                <a:solidFill>
                  <a:schemeClr val="bg1">
                    <a:lumMod val="65000"/>
                  </a:schemeClr>
                </a:solidFill>
              </a:rPr>
              <a:t>Guiding Questions for You:</a:t>
            </a:r>
            <a:r>
              <a:rPr lang="en-US" sz="1200" dirty="0">
                <a:solidFill>
                  <a:schemeClr val="bg1">
                    <a:lumMod val="65000"/>
                  </a:schemeClr>
                </a:solidFill>
              </a:rPr>
              <a:t>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Who are the core members actively working on or committed to pursuing this idea right now? (List names).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For each member, briefly state their primary background or current role (e.g., PhD Candidate Materials Science, Postdoctoral Researcher Chemistry, Lead Scientist).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For each member, highlight 1-2 of their most relevant skills, experiences, or expertise areas that are directly crucial for developing this specific idea in its current stage (e.g., Expertise in [Specific Technology/Method], Data Analysis, Prototype Design, Synthesis &amp; Characterization). Focus on relevance, not entire CVs. </a:t>
            </a:r>
          </a:p>
          <a:p>
            <a:pPr>
              <a:defRPr/>
            </a:pPr>
            <a:endParaRPr lang="en-US" sz="1200" b="1" dirty="0">
              <a:solidFill>
                <a:schemeClr val="bg1">
                  <a:lumMod val="65000"/>
                </a:schemeClr>
              </a:solidFill>
            </a:endParaRPr>
          </a:p>
        </p:txBody>
      </p:sp>
      <p:sp>
        <p:nvSpPr>
          <p:cNvPr id="39" name="Textfeld 38">
            <a:extLst>
              <a:ext uri="{FF2B5EF4-FFF2-40B4-BE49-F238E27FC236}">
                <a16:creationId xmlns:a16="http://schemas.microsoft.com/office/drawing/2014/main" id="{CE39C0E8-10A6-89E0-5A25-537B74CDC1F8}"/>
              </a:ext>
            </a:extLst>
          </p:cNvPr>
          <p:cNvSpPr txBox="1"/>
          <p:nvPr/>
        </p:nvSpPr>
        <p:spPr>
          <a:xfrm>
            <a:off x="266319" y="2945170"/>
            <a:ext cx="11659362" cy="200054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Network &amp; Support (If Applicable)</a:t>
            </a:r>
          </a:p>
          <a:p>
            <a:pPr>
              <a:defRPr/>
            </a:pPr>
            <a:r>
              <a:rPr lang="en-US" sz="1600" dirty="0"/>
              <a:t>Mention key informal advisors, mentors, or supportive contacts here</a:t>
            </a:r>
          </a:p>
          <a:p>
            <a:pPr>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Do you currently receive valuable input, advice, or informal support from key individuals outside your core team? (e.g., supervising professors, experienced mentors, industry contacts, potential early users who provide feedback).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If yes, briefly mention who they are and why their input is relevant (e.g., "Prof. Jane Doe - Scientific advisor, expert in scale-up", "Dr. John Smith - Industry contact at [Potential Partner/Customer Type], provides market insight").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Note: It's perfectly fine if this section is minimal or empty at this very early stage. Focus on genuine, existing relationships. </a:t>
            </a:r>
          </a:p>
        </p:txBody>
      </p:sp>
      <p:sp>
        <p:nvSpPr>
          <p:cNvPr id="8" name="Textfeld 7">
            <a:extLst>
              <a:ext uri="{FF2B5EF4-FFF2-40B4-BE49-F238E27FC236}">
                <a16:creationId xmlns:a16="http://schemas.microsoft.com/office/drawing/2014/main" id="{C7A46AFF-21E5-3ABF-4CE1-54F2B098B740}"/>
              </a:ext>
            </a:extLst>
          </p:cNvPr>
          <p:cNvSpPr txBox="1"/>
          <p:nvPr/>
        </p:nvSpPr>
        <p:spPr>
          <a:xfrm>
            <a:off x="266319" y="4653745"/>
            <a:ext cx="11659362" cy="21852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Key Skill Gaps</a:t>
            </a:r>
          </a:p>
          <a:p>
            <a:pPr>
              <a:defRPr/>
            </a:pPr>
            <a:r>
              <a:rPr lang="en-US" sz="1600" dirty="0"/>
              <a:t>Identify critical skills/expertise currently missing in the core team for the next steps</a:t>
            </a:r>
          </a:p>
          <a:p>
            <a:pPr>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Thinking about the immediate next steps required to move your idea forward (e.g., over the next 6-12 months: building a functional prototype, conducting key experiments, basic market validation, initial business case): What are the 1-3 most critical skills, knowledge areas, or resources that your current core team lacks?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Be specific and honest. Examples could include: Specific engineering/design expertise, business development/commercialization knowledge, regulatory affairs understanding, access to specialized equipment or facilities, marketing/sales skills, experience writing grant proposals.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Note: Identifying gaps is not a weakness; it shows self-awareness and helps us understand where the incubator program could potentially support you. </a:t>
            </a:r>
          </a:p>
        </p:txBody>
      </p:sp>
      <p:grpSp>
        <p:nvGrpSpPr>
          <p:cNvPr id="68" name="Gruppieren 67">
            <a:extLst>
              <a:ext uri="{FF2B5EF4-FFF2-40B4-BE49-F238E27FC236}">
                <a16:creationId xmlns:a16="http://schemas.microsoft.com/office/drawing/2014/main" id="{DA791A04-C527-A8B6-4D5E-2C6C5D994077}"/>
              </a:ext>
            </a:extLst>
          </p:cNvPr>
          <p:cNvGrpSpPr/>
          <p:nvPr/>
        </p:nvGrpSpPr>
        <p:grpSpPr>
          <a:xfrm>
            <a:off x="40965" y="224619"/>
            <a:ext cx="1110244" cy="693025"/>
            <a:chOff x="431419" y="157951"/>
            <a:chExt cx="719790" cy="449300"/>
          </a:xfrm>
        </p:grpSpPr>
        <p:grpSp>
          <p:nvGrpSpPr>
            <p:cNvPr id="5" name="Group 18">
              <a:extLst>
                <a:ext uri="{FF2B5EF4-FFF2-40B4-BE49-F238E27FC236}">
                  <a16:creationId xmlns:a16="http://schemas.microsoft.com/office/drawing/2014/main" id="{E594C6A2-94AC-9D32-799C-C253D5A69B20}"/>
                </a:ext>
              </a:extLst>
            </p:cNvPr>
            <p:cNvGrpSpPr/>
            <p:nvPr/>
          </p:nvGrpSpPr>
          <p:grpSpPr>
            <a:xfrm>
              <a:off x="431419" y="157951"/>
              <a:ext cx="719790" cy="420892"/>
              <a:chOff x="822905" y="3031193"/>
              <a:chExt cx="1894323" cy="1107688"/>
            </a:xfrm>
          </p:grpSpPr>
          <p:sp>
            <p:nvSpPr>
              <p:cNvPr id="6" name="Oval 24">
                <a:extLst>
                  <a:ext uri="{FF2B5EF4-FFF2-40B4-BE49-F238E27FC236}">
                    <a16:creationId xmlns:a16="http://schemas.microsoft.com/office/drawing/2014/main" id="{23B4C258-3124-F4CE-F417-23A191C0D2AF}"/>
                  </a:ext>
                </a:extLst>
              </p:cNvPr>
              <p:cNvSpPr/>
              <p:nvPr/>
            </p:nvSpPr>
            <p:spPr>
              <a:xfrm>
                <a:off x="2112345" y="3040480"/>
                <a:ext cx="184819" cy="184819"/>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7" name="Freeform: Shape 31">
                <a:extLst>
                  <a:ext uri="{FF2B5EF4-FFF2-40B4-BE49-F238E27FC236}">
                    <a16:creationId xmlns:a16="http://schemas.microsoft.com/office/drawing/2014/main" id="{DD665545-A3A3-A1FA-F052-F32D4E56A846}"/>
                  </a:ext>
                </a:extLst>
              </p:cNvPr>
              <p:cNvSpPr/>
              <p:nvPr/>
            </p:nvSpPr>
            <p:spPr>
              <a:xfrm rot="3501343" flipH="1">
                <a:off x="1294133" y="2958095"/>
                <a:ext cx="1094283" cy="1240479"/>
              </a:xfrm>
              <a:custGeom>
                <a:avLst/>
                <a:gdLst>
                  <a:gd name="connsiteX0" fmla="*/ 633139 w 1236368"/>
                  <a:gd name="connsiteY0" fmla="*/ 1400406 h 1401548"/>
                  <a:gd name="connsiteX1" fmla="*/ 596397 w 1236368"/>
                  <a:gd name="connsiteY1" fmla="*/ 1381723 h 1401548"/>
                  <a:gd name="connsiteX2" fmla="*/ 601770 w 1236368"/>
                  <a:gd name="connsiteY2" fmla="*/ 1387473 h 1401548"/>
                  <a:gd name="connsiteX3" fmla="*/ 630043 w 1236368"/>
                  <a:gd name="connsiteY3" fmla="*/ 1400279 h 1401548"/>
                  <a:gd name="connsiteX4" fmla="*/ 1222660 w 1236368"/>
                  <a:gd name="connsiteY4" fmla="*/ 328321 h 1401548"/>
                  <a:gd name="connsiteX5" fmla="*/ 1201076 w 1236368"/>
                  <a:gd name="connsiteY5" fmla="*/ 305222 h 1401548"/>
                  <a:gd name="connsiteX6" fmla="*/ 1196999 w 1236368"/>
                  <a:gd name="connsiteY6" fmla="*/ 303148 h 1401548"/>
                  <a:gd name="connsiteX7" fmla="*/ 635997 w 1236368"/>
                  <a:gd name="connsiteY7" fmla="*/ 17889 h 1401548"/>
                  <a:gd name="connsiteX8" fmla="*/ 635996 w 1236368"/>
                  <a:gd name="connsiteY8" fmla="*/ 17888 h 1401548"/>
                  <a:gd name="connsiteX9" fmla="*/ 606066 w 1236368"/>
                  <a:gd name="connsiteY9" fmla="*/ 2670 h 1401548"/>
                  <a:gd name="connsiteX10" fmla="*/ 605029 w 1236368"/>
                  <a:gd name="connsiteY10" fmla="*/ 2200 h 1401548"/>
                  <a:gd name="connsiteX11" fmla="*/ 574017 w 1236368"/>
                  <a:gd name="connsiteY11" fmla="*/ 931 h 1401548"/>
                  <a:gd name="connsiteX12" fmla="*/ 555145 w 1236368"/>
                  <a:gd name="connsiteY12" fmla="*/ 7886 h 1401548"/>
                  <a:gd name="connsiteX13" fmla="*/ 535054 w 1236368"/>
                  <a:gd name="connsiteY13" fmla="*/ 20267 h 1401548"/>
                  <a:gd name="connsiteX14" fmla="*/ 535050 w 1236368"/>
                  <a:gd name="connsiteY14" fmla="*/ 20271 h 1401548"/>
                  <a:gd name="connsiteX15" fmla="*/ 46660 w 1236368"/>
                  <a:gd name="connsiteY15" fmla="*/ 321251 h 1401548"/>
                  <a:gd name="connsiteX16" fmla="*/ 46655 w 1236368"/>
                  <a:gd name="connsiteY16" fmla="*/ 321253 h 1401548"/>
                  <a:gd name="connsiteX17" fmla="*/ 26573 w 1236368"/>
                  <a:gd name="connsiteY17" fmla="*/ 333629 h 1401548"/>
                  <a:gd name="connsiteX18" fmla="*/ 11874 w 1236368"/>
                  <a:gd name="connsiteY18" fmla="*/ 347364 h 1401548"/>
                  <a:gd name="connsiteX19" fmla="*/ 0 w 1236368"/>
                  <a:gd name="connsiteY19" fmla="*/ 373579 h 1401548"/>
                  <a:gd name="connsiteX20" fmla="*/ 167 w 1236368"/>
                  <a:gd name="connsiteY20" fmla="*/ 413074 h 1401548"/>
                  <a:gd name="connsiteX21" fmla="*/ 167 w 1236368"/>
                  <a:gd name="connsiteY21" fmla="*/ 413075 h 1401548"/>
                  <a:gd name="connsiteX22" fmla="*/ 2742 w 1236368"/>
                  <a:gd name="connsiteY22" fmla="*/ 1025176 h 1401548"/>
                  <a:gd name="connsiteX23" fmla="*/ 2829 w 1236368"/>
                  <a:gd name="connsiteY23" fmla="*/ 1045844 h 1401548"/>
                  <a:gd name="connsiteX24" fmla="*/ 13108 w 1236368"/>
                  <a:gd name="connsiteY24" fmla="*/ 1073733 h 1401548"/>
                  <a:gd name="connsiteX25" fmla="*/ 33398 w 1236368"/>
                  <a:gd name="connsiteY25" fmla="*/ 1095447 h 1401548"/>
                  <a:gd name="connsiteX26" fmla="*/ 51843 w 1236368"/>
                  <a:gd name="connsiteY26" fmla="*/ 1104828 h 1401548"/>
                  <a:gd name="connsiteX27" fmla="*/ 596399 w 1236368"/>
                  <a:gd name="connsiteY27" fmla="*/ 1381723 h 1401548"/>
                  <a:gd name="connsiteX28" fmla="*/ 589965 w 1236368"/>
                  <a:gd name="connsiteY28" fmla="*/ 1374837 h 1401548"/>
                  <a:gd name="connsiteX29" fmla="*/ 586748 w 1236368"/>
                  <a:gd name="connsiteY29" fmla="*/ 1371395 h 1401548"/>
                  <a:gd name="connsiteX30" fmla="*/ 586747 w 1236368"/>
                  <a:gd name="connsiteY30" fmla="*/ 1371394 h 1401548"/>
                  <a:gd name="connsiteX31" fmla="*/ 589965 w 1236368"/>
                  <a:gd name="connsiteY31" fmla="*/ 1374837 h 1401548"/>
                  <a:gd name="connsiteX32" fmla="*/ 596398 w 1236368"/>
                  <a:gd name="connsiteY32" fmla="*/ 1381722 h 1401548"/>
                  <a:gd name="connsiteX33" fmla="*/ 633140 w 1236368"/>
                  <a:gd name="connsiteY33" fmla="*/ 1400406 h 1401548"/>
                  <a:gd name="connsiteX34" fmla="*/ 661055 w 1236368"/>
                  <a:gd name="connsiteY34" fmla="*/ 1401548 h 1401548"/>
                  <a:gd name="connsiteX35" fmla="*/ 679927 w 1236368"/>
                  <a:gd name="connsiteY35" fmla="*/ 1394593 h 1401548"/>
                  <a:gd name="connsiteX36" fmla="*/ 700018 w 1236368"/>
                  <a:gd name="connsiteY36" fmla="*/ 1382212 h 1401548"/>
                  <a:gd name="connsiteX37" fmla="*/ 703278 w 1236368"/>
                  <a:gd name="connsiteY37" fmla="*/ 1379165 h 1401548"/>
                  <a:gd name="connsiteX38" fmla="*/ 703283 w 1236368"/>
                  <a:gd name="connsiteY38" fmla="*/ 1379162 h 1401548"/>
                  <a:gd name="connsiteX39" fmla="*/ 700018 w 1236368"/>
                  <a:gd name="connsiteY39" fmla="*/ 1382213 h 1401548"/>
                  <a:gd name="connsiteX40" fmla="*/ 1188417 w 1236368"/>
                  <a:gd name="connsiteY40" fmla="*/ 1081227 h 1401548"/>
                  <a:gd name="connsiteX41" fmla="*/ 1184226 w 1236368"/>
                  <a:gd name="connsiteY41" fmla="*/ 1082772 h 1401548"/>
                  <a:gd name="connsiteX42" fmla="*/ 1184230 w 1236368"/>
                  <a:gd name="connsiteY42" fmla="*/ 1082769 h 1401548"/>
                  <a:gd name="connsiteX43" fmla="*/ 1188417 w 1236368"/>
                  <a:gd name="connsiteY43" fmla="*/ 1081226 h 1401548"/>
                  <a:gd name="connsiteX44" fmla="*/ 1208499 w 1236368"/>
                  <a:gd name="connsiteY44" fmla="*/ 1068850 h 1401548"/>
                  <a:gd name="connsiteX45" fmla="*/ 1223199 w 1236368"/>
                  <a:gd name="connsiteY45" fmla="*/ 1055115 h 1401548"/>
                  <a:gd name="connsiteX46" fmla="*/ 1236005 w 1236368"/>
                  <a:gd name="connsiteY46" fmla="*/ 1026842 h 1401548"/>
                  <a:gd name="connsiteX47" fmla="*/ 1236368 w 1236368"/>
                  <a:gd name="connsiteY47" fmla="*/ 1017960 h 1401548"/>
                  <a:gd name="connsiteX48" fmla="*/ 1236264 w 1236368"/>
                  <a:gd name="connsiteY48" fmla="*/ 993088 h 1401548"/>
                  <a:gd name="connsiteX49" fmla="*/ 1233727 w 1236368"/>
                  <a:gd name="connsiteY49" fmla="*/ 986206 h 1401548"/>
                  <a:gd name="connsiteX50" fmla="*/ 1233727 w 1236368"/>
                  <a:gd name="connsiteY50" fmla="*/ 986205 h 1401548"/>
                  <a:gd name="connsiteX51" fmla="*/ 1236264 w 1236368"/>
                  <a:gd name="connsiteY51" fmla="*/ 993089 h 1401548"/>
                  <a:gd name="connsiteX52" fmla="*/ 1233611 w 1236368"/>
                  <a:gd name="connsiteY52" fmla="*/ 362558 h 1401548"/>
                  <a:gd name="connsiteX53" fmla="*/ 1233592 w 1236368"/>
                  <a:gd name="connsiteY53" fmla="*/ 357984 h 14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6368" h="1401548">
                    <a:moveTo>
                      <a:pt x="633139" y="1400406"/>
                    </a:moveTo>
                    <a:lnTo>
                      <a:pt x="596397" y="1381723"/>
                    </a:lnTo>
                    <a:lnTo>
                      <a:pt x="601770" y="1387473"/>
                    </a:lnTo>
                    <a:cubicBezTo>
                      <a:pt x="610339" y="1393570"/>
                      <a:pt x="619963" y="1397885"/>
                      <a:pt x="630043" y="1400279"/>
                    </a:cubicBezTo>
                    <a:close/>
                    <a:moveTo>
                      <a:pt x="1222660" y="328321"/>
                    </a:moveTo>
                    <a:lnTo>
                      <a:pt x="1201076" y="305222"/>
                    </a:lnTo>
                    <a:lnTo>
                      <a:pt x="1196999" y="303148"/>
                    </a:lnTo>
                    <a:lnTo>
                      <a:pt x="635997" y="17889"/>
                    </a:lnTo>
                    <a:lnTo>
                      <a:pt x="635996" y="17888"/>
                    </a:lnTo>
                    <a:lnTo>
                      <a:pt x="606066" y="2670"/>
                    </a:lnTo>
                    <a:lnTo>
                      <a:pt x="605029" y="2200"/>
                    </a:lnTo>
                    <a:cubicBezTo>
                      <a:pt x="594949" y="-192"/>
                      <a:pt x="584413" y="-663"/>
                      <a:pt x="574017" y="931"/>
                    </a:cubicBezTo>
                    <a:lnTo>
                      <a:pt x="555145" y="7886"/>
                    </a:lnTo>
                    <a:lnTo>
                      <a:pt x="535054" y="20267"/>
                    </a:lnTo>
                    <a:lnTo>
                      <a:pt x="535050" y="20271"/>
                    </a:lnTo>
                    <a:lnTo>
                      <a:pt x="46660" y="321251"/>
                    </a:lnTo>
                    <a:lnTo>
                      <a:pt x="46655" y="321253"/>
                    </a:lnTo>
                    <a:lnTo>
                      <a:pt x="26573" y="333629"/>
                    </a:lnTo>
                    <a:lnTo>
                      <a:pt x="11874" y="347364"/>
                    </a:lnTo>
                    <a:lnTo>
                      <a:pt x="0" y="373579"/>
                    </a:lnTo>
                    <a:lnTo>
                      <a:pt x="167" y="413074"/>
                    </a:lnTo>
                    <a:lnTo>
                      <a:pt x="167" y="413075"/>
                    </a:lnTo>
                    <a:lnTo>
                      <a:pt x="2742" y="1025176"/>
                    </a:lnTo>
                    <a:lnTo>
                      <a:pt x="2829" y="1045844"/>
                    </a:lnTo>
                    <a:lnTo>
                      <a:pt x="13108" y="1073733"/>
                    </a:lnTo>
                    <a:lnTo>
                      <a:pt x="33398" y="1095447"/>
                    </a:lnTo>
                    <a:lnTo>
                      <a:pt x="51843" y="1104828"/>
                    </a:lnTo>
                    <a:lnTo>
                      <a:pt x="596399" y="1381723"/>
                    </a:lnTo>
                    <a:lnTo>
                      <a:pt x="589965" y="1374837"/>
                    </a:lnTo>
                    <a:lnTo>
                      <a:pt x="586748" y="1371395"/>
                    </a:lnTo>
                    <a:lnTo>
                      <a:pt x="586747" y="1371394"/>
                    </a:lnTo>
                    <a:lnTo>
                      <a:pt x="589965" y="1374837"/>
                    </a:lnTo>
                    <a:lnTo>
                      <a:pt x="596398" y="1381722"/>
                    </a:lnTo>
                    <a:lnTo>
                      <a:pt x="633140" y="1400406"/>
                    </a:lnTo>
                    <a:lnTo>
                      <a:pt x="661055" y="1401548"/>
                    </a:lnTo>
                    <a:lnTo>
                      <a:pt x="679927" y="1394593"/>
                    </a:lnTo>
                    <a:lnTo>
                      <a:pt x="700018" y="1382212"/>
                    </a:lnTo>
                    <a:lnTo>
                      <a:pt x="703278" y="1379165"/>
                    </a:lnTo>
                    <a:lnTo>
                      <a:pt x="703283" y="1379162"/>
                    </a:lnTo>
                    <a:lnTo>
                      <a:pt x="700018" y="1382213"/>
                    </a:lnTo>
                    <a:lnTo>
                      <a:pt x="1188417" y="1081227"/>
                    </a:lnTo>
                    <a:lnTo>
                      <a:pt x="1184226" y="1082772"/>
                    </a:lnTo>
                    <a:lnTo>
                      <a:pt x="1184230" y="1082769"/>
                    </a:lnTo>
                    <a:lnTo>
                      <a:pt x="1188417" y="1081226"/>
                    </a:lnTo>
                    <a:lnTo>
                      <a:pt x="1208499" y="1068850"/>
                    </a:lnTo>
                    <a:lnTo>
                      <a:pt x="1223199" y="1055115"/>
                    </a:lnTo>
                    <a:cubicBezTo>
                      <a:pt x="1229295" y="1046545"/>
                      <a:pt x="1233611" y="1036922"/>
                      <a:pt x="1236005" y="1026842"/>
                    </a:cubicBezTo>
                    <a:lnTo>
                      <a:pt x="1236368" y="1017960"/>
                    </a:lnTo>
                    <a:lnTo>
                      <a:pt x="1236264" y="993088"/>
                    </a:lnTo>
                    <a:lnTo>
                      <a:pt x="1233727" y="986206"/>
                    </a:lnTo>
                    <a:lnTo>
                      <a:pt x="1233727" y="986205"/>
                    </a:lnTo>
                    <a:lnTo>
                      <a:pt x="1236264" y="993089"/>
                    </a:lnTo>
                    <a:lnTo>
                      <a:pt x="1233611" y="362558"/>
                    </a:lnTo>
                    <a:lnTo>
                      <a:pt x="1233592" y="357984"/>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E" sz="600"/>
              </a:p>
            </p:txBody>
          </p:sp>
          <p:sp>
            <p:nvSpPr>
              <p:cNvPr id="9" name="Oval 36">
                <a:extLst>
                  <a:ext uri="{FF2B5EF4-FFF2-40B4-BE49-F238E27FC236}">
                    <a16:creationId xmlns:a16="http://schemas.microsoft.com/office/drawing/2014/main" id="{D13ABBCC-9B3A-6CA7-36A4-1FE0A349912D}"/>
                  </a:ext>
                </a:extLst>
              </p:cNvPr>
              <p:cNvSpPr/>
              <p:nvPr/>
            </p:nvSpPr>
            <p:spPr>
              <a:xfrm>
                <a:off x="1084552" y="3313796"/>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0" name="Oval 38">
                <a:extLst>
                  <a:ext uri="{FF2B5EF4-FFF2-40B4-BE49-F238E27FC236}">
                    <a16:creationId xmlns:a16="http://schemas.microsoft.com/office/drawing/2014/main" id="{F1145FC5-C4BC-DA04-E8CC-209792922346}"/>
                  </a:ext>
                </a:extLst>
              </p:cNvPr>
              <p:cNvSpPr/>
              <p:nvPr/>
            </p:nvSpPr>
            <p:spPr>
              <a:xfrm>
                <a:off x="822905" y="3526031"/>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1" name="Oval 39">
                <a:extLst>
                  <a:ext uri="{FF2B5EF4-FFF2-40B4-BE49-F238E27FC236}">
                    <a16:creationId xmlns:a16="http://schemas.microsoft.com/office/drawing/2014/main" id="{B3C457C8-9D98-37B3-9CCC-26AFF1F7AF7C}"/>
                  </a:ext>
                </a:extLst>
              </p:cNvPr>
              <p:cNvSpPr/>
              <p:nvPr/>
            </p:nvSpPr>
            <p:spPr>
              <a:xfrm>
                <a:off x="940729" y="3057399"/>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2" name="Oval 41">
                <a:extLst>
                  <a:ext uri="{FF2B5EF4-FFF2-40B4-BE49-F238E27FC236}">
                    <a16:creationId xmlns:a16="http://schemas.microsoft.com/office/drawing/2014/main" id="{4322E9C6-F5E8-89DA-C845-1B117CFF6CAD}"/>
                  </a:ext>
                </a:extLst>
              </p:cNvPr>
              <p:cNvSpPr/>
              <p:nvPr/>
            </p:nvSpPr>
            <p:spPr>
              <a:xfrm>
                <a:off x="1018997" y="3781898"/>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3" name="Oval 42">
                <a:extLst>
                  <a:ext uri="{FF2B5EF4-FFF2-40B4-BE49-F238E27FC236}">
                    <a16:creationId xmlns:a16="http://schemas.microsoft.com/office/drawing/2014/main" id="{9B739A44-1548-AFF7-F8C1-7EB5787922FD}"/>
                  </a:ext>
                </a:extLst>
              </p:cNvPr>
              <p:cNvSpPr/>
              <p:nvPr/>
            </p:nvSpPr>
            <p:spPr>
              <a:xfrm>
                <a:off x="1439544" y="3954062"/>
                <a:ext cx="184819" cy="184819"/>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4" name="Oval 43">
                <a:extLst>
                  <a:ext uri="{FF2B5EF4-FFF2-40B4-BE49-F238E27FC236}">
                    <a16:creationId xmlns:a16="http://schemas.microsoft.com/office/drawing/2014/main" id="{EC860D8C-9F07-813E-AC80-42C5FCC8CFFE}"/>
                  </a:ext>
                </a:extLst>
              </p:cNvPr>
              <p:cNvSpPr/>
              <p:nvPr/>
            </p:nvSpPr>
            <p:spPr>
              <a:xfrm>
                <a:off x="2597965" y="3372501"/>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5" name="Oval 44">
                <a:extLst>
                  <a:ext uri="{FF2B5EF4-FFF2-40B4-BE49-F238E27FC236}">
                    <a16:creationId xmlns:a16="http://schemas.microsoft.com/office/drawing/2014/main" id="{6925D3A3-EF3D-B7FF-A382-AE1FF5F4F4D8}"/>
                  </a:ext>
                </a:extLst>
              </p:cNvPr>
              <p:cNvSpPr/>
              <p:nvPr/>
            </p:nvSpPr>
            <p:spPr>
              <a:xfrm>
                <a:off x="2336318" y="3584735"/>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6" name="Oval 45">
                <a:extLst>
                  <a:ext uri="{FF2B5EF4-FFF2-40B4-BE49-F238E27FC236}">
                    <a16:creationId xmlns:a16="http://schemas.microsoft.com/office/drawing/2014/main" id="{0215F218-AAFE-A889-CE70-1D8B70F6E2A2}"/>
                  </a:ext>
                </a:extLst>
              </p:cNvPr>
              <p:cNvSpPr/>
              <p:nvPr/>
            </p:nvSpPr>
            <p:spPr>
              <a:xfrm>
                <a:off x="2454141" y="3116103"/>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7" name="Oval 46">
                <a:extLst>
                  <a:ext uri="{FF2B5EF4-FFF2-40B4-BE49-F238E27FC236}">
                    <a16:creationId xmlns:a16="http://schemas.microsoft.com/office/drawing/2014/main" id="{C301CFAC-9C8C-6D43-C579-674DAFD2229E}"/>
                  </a:ext>
                </a:extLst>
              </p:cNvPr>
              <p:cNvSpPr/>
              <p:nvPr/>
            </p:nvSpPr>
            <p:spPr>
              <a:xfrm>
                <a:off x="2532409" y="3840603"/>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nvGrpSpPr>
            <p:cNvPr id="24" name="Grafik 59" descr="Prost Silhouette">
              <a:extLst>
                <a:ext uri="{FF2B5EF4-FFF2-40B4-BE49-F238E27FC236}">
                  <a16:creationId xmlns:a16="http://schemas.microsoft.com/office/drawing/2014/main" id="{CF6F44C2-DB22-9E2A-ED1A-A94B3DE07AD6}"/>
                </a:ext>
              </a:extLst>
            </p:cNvPr>
            <p:cNvGrpSpPr/>
            <p:nvPr/>
          </p:nvGrpSpPr>
          <p:grpSpPr>
            <a:xfrm>
              <a:off x="581731" y="185176"/>
              <a:ext cx="455083" cy="422075"/>
              <a:chOff x="-1055615" y="-320994"/>
              <a:chExt cx="455083" cy="422075"/>
            </a:xfrm>
            <a:solidFill>
              <a:srgbClr val="000000"/>
            </a:solidFill>
          </p:grpSpPr>
          <p:sp>
            <p:nvSpPr>
              <p:cNvPr id="25" name="Freihandform: Form 24">
                <a:extLst>
                  <a:ext uri="{FF2B5EF4-FFF2-40B4-BE49-F238E27FC236}">
                    <a16:creationId xmlns:a16="http://schemas.microsoft.com/office/drawing/2014/main" id="{DB9CBE69-769F-FE5B-FE81-3678059E2EC9}"/>
                  </a:ext>
                </a:extLst>
              </p:cNvPr>
              <p:cNvSpPr/>
              <p:nvPr/>
            </p:nvSpPr>
            <p:spPr>
              <a:xfrm>
                <a:off x="-899960" y="-85074"/>
                <a:ext cx="142084" cy="186155"/>
              </a:xfrm>
              <a:custGeom>
                <a:avLst/>
                <a:gdLst>
                  <a:gd name="connsiteX0" fmla="*/ 104315 w 142084"/>
                  <a:gd name="connsiteY0" fmla="*/ 186154 h 186155"/>
                  <a:gd name="connsiteX1" fmla="*/ 94336 w 142084"/>
                  <a:gd name="connsiteY1" fmla="*/ 186154 h 186155"/>
                  <a:gd name="connsiteX2" fmla="*/ 94336 w 142084"/>
                  <a:gd name="connsiteY2" fmla="*/ 134327 h 186155"/>
                  <a:gd name="connsiteX3" fmla="*/ 97040 w 142084"/>
                  <a:gd name="connsiteY3" fmla="*/ 129892 h 186155"/>
                  <a:gd name="connsiteX4" fmla="*/ 111764 w 142084"/>
                  <a:gd name="connsiteY4" fmla="*/ 81400 h 186155"/>
                  <a:gd name="connsiteX5" fmla="*/ 112397 w 142084"/>
                  <a:gd name="connsiteY5" fmla="*/ 79146 h 186155"/>
                  <a:gd name="connsiteX6" fmla="*/ 131656 w 142084"/>
                  <a:gd name="connsiteY6" fmla="*/ 44747 h 186155"/>
                  <a:gd name="connsiteX7" fmla="*/ 131948 w 142084"/>
                  <a:gd name="connsiteY7" fmla="*/ 41489 h 186155"/>
                  <a:gd name="connsiteX8" fmla="*/ 130106 w 142084"/>
                  <a:gd name="connsiteY8" fmla="*/ 39263 h 186155"/>
                  <a:gd name="connsiteX9" fmla="*/ 124465 w 142084"/>
                  <a:gd name="connsiteY9" fmla="*/ 40624 h 186155"/>
                  <a:gd name="connsiteX10" fmla="*/ 124418 w 142084"/>
                  <a:gd name="connsiteY10" fmla="*/ 40703 h 186155"/>
                  <a:gd name="connsiteX11" fmla="*/ 105962 w 142084"/>
                  <a:gd name="connsiteY11" fmla="*/ 73482 h 186155"/>
                  <a:gd name="connsiteX12" fmla="*/ 99166 w 142084"/>
                  <a:gd name="connsiteY12" fmla="*/ 75378 h 186155"/>
                  <a:gd name="connsiteX13" fmla="*/ 96778 w 142084"/>
                  <a:gd name="connsiteY13" fmla="*/ 69813 h 186155"/>
                  <a:gd name="connsiteX14" fmla="*/ 109162 w 142084"/>
                  <a:gd name="connsiteY14" fmla="*/ 20741 h 186155"/>
                  <a:gd name="connsiteX15" fmla="*/ 108738 w 142084"/>
                  <a:gd name="connsiteY15" fmla="*/ 17560 h 186155"/>
                  <a:gd name="connsiteX16" fmla="*/ 106229 w 142084"/>
                  <a:gd name="connsiteY16" fmla="*/ 15864 h 186155"/>
                  <a:gd name="connsiteX17" fmla="*/ 102720 w 142084"/>
                  <a:gd name="connsiteY17" fmla="*/ 16213 h 186155"/>
                  <a:gd name="connsiteX18" fmla="*/ 101024 w 142084"/>
                  <a:gd name="connsiteY18" fmla="*/ 18725 h 186155"/>
                  <a:gd name="connsiteX19" fmla="*/ 90408 w 142084"/>
                  <a:gd name="connsiteY19" fmla="*/ 61238 h 186155"/>
                  <a:gd name="connsiteX20" fmla="*/ 84355 w 142084"/>
                  <a:gd name="connsiteY20" fmla="*/ 64865 h 186155"/>
                  <a:gd name="connsiteX21" fmla="*/ 80579 w 142084"/>
                  <a:gd name="connsiteY21" fmla="*/ 60028 h 186155"/>
                  <a:gd name="connsiteX22" fmla="*/ 80579 w 142084"/>
                  <a:gd name="connsiteY22" fmla="*/ 14313 h 186155"/>
                  <a:gd name="connsiteX23" fmla="*/ 76684 w 142084"/>
                  <a:gd name="connsiteY23" fmla="*/ 9988 h 186155"/>
                  <a:gd name="connsiteX24" fmla="*/ 72223 w 142084"/>
                  <a:gd name="connsiteY24" fmla="*/ 13881 h 186155"/>
                  <a:gd name="connsiteX25" fmla="*/ 72214 w 142084"/>
                  <a:gd name="connsiteY25" fmla="*/ 14162 h 186155"/>
                  <a:gd name="connsiteX26" fmla="*/ 72214 w 142084"/>
                  <a:gd name="connsiteY26" fmla="*/ 63237 h 186155"/>
                  <a:gd name="connsiteX27" fmla="*/ 67214 w 142084"/>
                  <a:gd name="connsiteY27" fmla="*/ 68215 h 186155"/>
                  <a:gd name="connsiteX28" fmla="*/ 62367 w 142084"/>
                  <a:gd name="connsiteY28" fmla="*/ 64365 h 186155"/>
                  <a:gd name="connsiteX29" fmla="*/ 51823 w 142084"/>
                  <a:gd name="connsiteY29" fmla="*/ 18959 h 186155"/>
                  <a:gd name="connsiteX30" fmla="*/ 46804 w 142084"/>
                  <a:gd name="connsiteY30" fmla="*/ 15795 h 186155"/>
                  <a:gd name="connsiteX31" fmla="*/ 43640 w 142084"/>
                  <a:gd name="connsiteY31" fmla="*/ 20815 h 186155"/>
                  <a:gd name="connsiteX32" fmla="*/ 43706 w 142084"/>
                  <a:gd name="connsiteY32" fmla="*/ 21067 h 186155"/>
                  <a:gd name="connsiteX33" fmla="*/ 56491 w 142084"/>
                  <a:gd name="connsiteY33" fmla="*/ 75396 h 186155"/>
                  <a:gd name="connsiteX34" fmla="*/ 56608 w 142084"/>
                  <a:gd name="connsiteY34" fmla="*/ 76892 h 186155"/>
                  <a:gd name="connsiteX35" fmla="*/ 53265 w 142084"/>
                  <a:gd name="connsiteY35" fmla="*/ 96092 h 186155"/>
                  <a:gd name="connsiteX36" fmla="*/ 47214 w 142084"/>
                  <a:gd name="connsiteY36" fmla="*/ 99720 h 186155"/>
                  <a:gd name="connsiteX37" fmla="*/ 44695 w 142084"/>
                  <a:gd name="connsiteY37" fmla="*/ 98194 h 186155"/>
                  <a:gd name="connsiteX38" fmla="*/ 43789 w 142084"/>
                  <a:gd name="connsiteY38" fmla="*/ 97154 h 186155"/>
                  <a:gd name="connsiteX39" fmla="*/ 14575 w 142084"/>
                  <a:gd name="connsiteY39" fmla="*/ 73559 h 186155"/>
                  <a:gd name="connsiteX40" fmla="*/ 11881 w 142084"/>
                  <a:gd name="connsiteY40" fmla="*/ 73808 h 186155"/>
                  <a:gd name="connsiteX41" fmla="*/ 10103 w 142084"/>
                  <a:gd name="connsiteY41" fmla="*/ 76134 h 186155"/>
                  <a:gd name="connsiteX42" fmla="*/ 12578 w 142084"/>
                  <a:gd name="connsiteY42" fmla="*/ 80440 h 186155"/>
                  <a:gd name="connsiteX43" fmla="*/ 12714 w 142084"/>
                  <a:gd name="connsiteY43" fmla="*/ 80474 h 186155"/>
                  <a:gd name="connsiteX44" fmla="*/ 32344 w 142084"/>
                  <a:gd name="connsiteY44" fmla="*/ 100952 h 186155"/>
                  <a:gd name="connsiteX45" fmla="*/ 32890 w 142084"/>
                  <a:gd name="connsiteY45" fmla="*/ 101795 h 186155"/>
                  <a:gd name="connsiteX46" fmla="*/ 61432 w 142084"/>
                  <a:gd name="connsiteY46" fmla="*/ 132739 h 186155"/>
                  <a:gd name="connsiteX47" fmla="*/ 63960 w 142084"/>
                  <a:gd name="connsiteY47" fmla="*/ 137079 h 186155"/>
                  <a:gd name="connsiteX48" fmla="*/ 63960 w 142084"/>
                  <a:gd name="connsiteY48" fmla="*/ 186155 h 186155"/>
                  <a:gd name="connsiteX49" fmla="*/ 53982 w 142084"/>
                  <a:gd name="connsiteY49" fmla="*/ 186155 h 186155"/>
                  <a:gd name="connsiteX50" fmla="*/ 53982 w 142084"/>
                  <a:gd name="connsiteY50" fmla="*/ 139901 h 186155"/>
                  <a:gd name="connsiteX51" fmla="*/ 24506 w 142084"/>
                  <a:gd name="connsiteY51" fmla="*/ 107203 h 186155"/>
                  <a:gd name="connsiteX52" fmla="*/ 23980 w 142084"/>
                  <a:gd name="connsiteY52" fmla="*/ 106386 h 186155"/>
                  <a:gd name="connsiteX53" fmla="*/ 10160 w 142084"/>
                  <a:gd name="connsiteY53" fmla="*/ 90112 h 186155"/>
                  <a:gd name="connsiteX54" fmla="*/ 420 w 142084"/>
                  <a:gd name="connsiteY54" fmla="*/ 73718 h 186155"/>
                  <a:gd name="connsiteX55" fmla="*/ 542 w 142084"/>
                  <a:gd name="connsiteY55" fmla="*/ 73270 h 186155"/>
                  <a:gd name="connsiteX56" fmla="*/ 6901 w 142084"/>
                  <a:gd name="connsiteY56" fmla="*/ 65162 h 186155"/>
                  <a:gd name="connsiteX57" fmla="*/ 17303 w 142084"/>
                  <a:gd name="connsiteY57" fmla="*/ 63964 h 186155"/>
                  <a:gd name="connsiteX58" fmla="*/ 45724 w 142084"/>
                  <a:gd name="connsiteY58" fmla="*/ 83230 h 186155"/>
                  <a:gd name="connsiteX59" fmla="*/ 45794 w 142084"/>
                  <a:gd name="connsiteY59" fmla="*/ 83229 h 186155"/>
                  <a:gd name="connsiteX60" fmla="*/ 45807 w 142084"/>
                  <a:gd name="connsiteY60" fmla="*/ 83207 h 186155"/>
                  <a:gd name="connsiteX61" fmla="*/ 46600 w 142084"/>
                  <a:gd name="connsiteY61" fmla="*/ 76928 h 186155"/>
                  <a:gd name="connsiteX62" fmla="*/ 33939 w 142084"/>
                  <a:gd name="connsiteY62" fmla="*/ 23102 h 186155"/>
                  <a:gd name="connsiteX63" fmla="*/ 44518 w 142084"/>
                  <a:gd name="connsiteY63" fmla="*/ 6090 h 186155"/>
                  <a:gd name="connsiteX64" fmla="*/ 61530 w 142084"/>
                  <a:gd name="connsiteY64" fmla="*/ 16668 h 186155"/>
                  <a:gd name="connsiteX65" fmla="*/ 61589 w 142084"/>
                  <a:gd name="connsiteY65" fmla="*/ 16936 h 186155"/>
                  <a:gd name="connsiteX66" fmla="*/ 62142 w 142084"/>
                  <a:gd name="connsiteY66" fmla="*/ 19303 h 186155"/>
                  <a:gd name="connsiteX67" fmla="*/ 62237 w 142084"/>
                  <a:gd name="connsiteY67" fmla="*/ 19293 h 186155"/>
                  <a:gd name="connsiteX68" fmla="*/ 62237 w 142084"/>
                  <a:gd name="connsiteY68" fmla="*/ 14460 h 186155"/>
                  <a:gd name="connsiteX69" fmla="*/ 75971 w 142084"/>
                  <a:gd name="connsiteY69" fmla="*/ 6 h 186155"/>
                  <a:gd name="connsiteX70" fmla="*/ 90553 w 142084"/>
                  <a:gd name="connsiteY70" fmla="*/ 13768 h 186155"/>
                  <a:gd name="connsiteX71" fmla="*/ 90559 w 142084"/>
                  <a:gd name="connsiteY71" fmla="*/ 14162 h 186155"/>
                  <a:gd name="connsiteX72" fmla="*/ 90559 w 142084"/>
                  <a:gd name="connsiteY72" fmla="*/ 19086 h 186155"/>
                  <a:gd name="connsiteX73" fmla="*/ 90654 w 142084"/>
                  <a:gd name="connsiteY73" fmla="*/ 19097 h 186155"/>
                  <a:gd name="connsiteX74" fmla="*/ 91276 w 142084"/>
                  <a:gd name="connsiteY74" fmla="*/ 16622 h 186155"/>
                  <a:gd name="connsiteX75" fmla="*/ 97400 w 142084"/>
                  <a:gd name="connsiteY75" fmla="*/ 7769 h 186155"/>
                  <a:gd name="connsiteX76" fmla="*/ 108431 w 142084"/>
                  <a:gd name="connsiteY76" fmla="*/ 6136 h 186155"/>
                  <a:gd name="connsiteX77" fmla="*/ 117182 w 142084"/>
                  <a:gd name="connsiteY77" fmla="*/ 12235 h 186155"/>
                  <a:gd name="connsiteX78" fmla="*/ 118814 w 142084"/>
                  <a:gd name="connsiteY78" fmla="*/ 23268 h 186155"/>
                  <a:gd name="connsiteX79" fmla="*/ 115664 w 142084"/>
                  <a:gd name="connsiteY79" fmla="*/ 35746 h 186155"/>
                  <a:gd name="connsiteX80" fmla="*/ 115751 w 142084"/>
                  <a:gd name="connsiteY80" fmla="*/ 35784 h 186155"/>
                  <a:gd name="connsiteX81" fmla="*/ 116169 w 142084"/>
                  <a:gd name="connsiteY81" fmla="*/ 35018 h 186155"/>
                  <a:gd name="connsiteX82" fmla="*/ 134570 w 142084"/>
                  <a:gd name="connsiteY82" fmla="*/ 30338 h 186155"/>
                  <a:gd name="connsiteX83" fmla="*/ 141555 w 142084"/>
                  <a:gd name="connsiteY83" fmla="*/ 38777 h 186155"/>
                  <a:gd name="connsiteX84" fmla="*/ 140469 w 142084"/>
                  <a:gd name="connsiteY84" fmla="*/ 49415 h 186155"/>
                  <a:gd name="connsiteX85" fmla="*/ 121688 w 142084"/>
                  <a:gd name="connsiteY85" fmla="*/ 82976 h 186155"/>
                  <a:gd name="connsiteX86" fmla="*/ 104314 w 142084"/>
                  <a:gd name="connsiteY86" fmla="*/ 137108 h 1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2084" h="186155">
                    <a:moveTo>
                      <a:pt x="104315" y="186154"/>
                    </a:moveTo>
                    <a:lnTo>
                      <a:pt x="94336" y="186154"/>
                    </a:lnTo>
                    <a:lnTo>
                      <a:pt x="94336" y="134327"/>
                    </a:lnTo>
                    <a:cubicBezTo>
                      <a:pt x="94336" y="132459"/>
                      <a:pt x="95379" y="130747"/>
                      <a:pt x="97040" y="129892"/>
                    </a:cubicBezTo>
                    <a:cubicBezTo>
                      <a:pt x="101961" y="127356"/>
                      <a:pt x="110419" y="117683"/>
                      <a:pt x="111764" y="81400"/>
                    </a:cubicBezTo>
                    <a:cubicBezTo>
                      <a:pt x="111792" y="80609"/>
                      <a:pt x="112009" y="79836"/>
                      <a:pt x="112397" y="79146"/>
                    </a:cubicBezTo>
                    <a:lnTo>
                      <a:pt x="131656" y="44747"/>
                    </a:lnTo>
                    <a:cubicBezTo>
                      <a:pt x="132139" y="43730"/>
                      <a:pt x="132242" y="42575"/>
                      <a:pt x="131948" y="41489"/>
                    </a:cubicBezTo>
                    <a:cubicBezTo>
                      <a:pt x="131684" y="40516"/>
                      <a:pt x="131013" y="39704"/>
                      <a:pt x="130106" y="39263"/>
                    </a:cubicBezTo>
                    <a:cubicBezTo>
                      <a:pt x="128173" y="38081"/>
                      <a:pt x="125647" y="38691"/>
                      <a:pt x="124465" y="40624"/>
                    </a:cubicBezTo>
                    <a:cubicBezTo>
                      <a:pt x="124449" y="40650"/>
                      <a:pt x="124434" y="40676"/>
                      <a:pt x="124418" y="40703"/>
                    </a:cubicBezTo>
                    <a:lnTo>
                      <a:pt x="105962" y="73482"/>
                    </a:lnTo>
                    <a:cubicBezTo>
                      <a:pt x="104609" y="75882"/>
                      <a:pt x="101566" y="76731"/>
                      <a:pt x="99166" y="75378"/>
                    </a:cubicBezTo>
                    <a:cubicBezTo>
                      <a:pt x="97206" y="74273"/>
                      <a:pt x="96229" y="71994"/>
                      <a:pt x="96778" y="69813"/>
                    </a:cubicBezTo>
                    <a:lnTo>
                      <a:pt x="109162" y="20741"/>
                    </a:lnTo>
                    <a:cubicBezTo>
                      <a:pt x="109484" y="19669"/>
                      <a:pt x="109329" y="18510"/>
                      <a:pt x="108738" y="17560"/>
                    </a:cubicBezTo>
                    <a:cubicBezTo>
                      <a:pt x="108179" y="16665"/>
                      <a:pt x="107268" y="16049"/>
                      <a:pt x="106229" y="15864"/>
                    </a:cubicBezTo>
                    <a:cubicBezTo>
                      <a:pt x="105064" y="15462"/>
                      <a:pt x="103783" y="15589"/>
                      <a:pt x="102720" y="16213"/>
                    </a:cubicBezTo>
                    <a:cubicBezTo>
                      <a:pt x="101823" y="16771"/>
                      <a:pt x="101206" y="17685"/>
                      <a:pt x="101024" y="18725"/>
                    </a:cubicBezTo>
                    <a:lnTo>
                      <a:pt x="90408" y="61238"/>
                    </a:lnTo>
                    <a:cubicBezTo>
                      <a:pt x="89738" y="63911"/>
                      <a:pt x="87028" y="65535"/>
                      <a:pt x="84355" y="64865"/>
                    </a:cubicBezTo>
                    <a:cubicBezTo>
                      <a:pt x="82137" y="64309"/>
                      <a:pt x="80580" y="62316"/>
                      <a:pt x="80579" y="60028"/>
                    </a:cubicBezTo>
                    <a:lnTo>
                      <a:pt x="80579" y="14313"/>
                    </a:lnTo>
                    <a:cubicBezTo>
                      <a:pt x="80609" y="12076"/>
                      <a:pt x="78912" y="10192"/>
                      <a:pt x="76684" y="9988"/>
                    </a:cubicBezTo>
                    <a:cubicBezTo>
                      <a:pt x="74377" y="9832"/>
                      <a:pt x="72380" y="11574"/>
                      <a:pt x="72223" y="13881"/>
                    </a:cubicBezTo>
                    <a:cubicBezTo>
                      <a:pt x="72217" y="13975"/>
                      <a:pt x="72214" y="14069"/>
                      <a:pt x="72214" y="14162"/>
                    </a:cubicBezTo>
                    <a:lnTo>
                      <a:pt x="72214" y="63237"/>
                    </a:lnTo>
                    <a:cubicBezTo>
                      <a:pt x="72208" y="65993"/>
                      <a:pt x="69969" y="68221"/>
                      <a:pt x="67214" y="68215"/>
                    </a:cubicBezTo>
                    <a:cubicBezTo>
                      <a:pt x="64901" y="68210"/>
                      <a:pt x="62895" y="66617"/>
                      <a:pt x="62367" y="64365"/>
                    </a:cubicBezTo>
                    <a:lnTo>
                      <a:pt x="51823" y="18959"/>
                    </a:lnTo>
                    <a:cubicBezTo>
                      <a:pt x="51311" y="16699"/>
                      <a:pt x="49063" y="15283"/>
                      <a:pt x="46804" y="15795"/>
                    </a:cubicBezTo>
                    <a:cubicBezTo>
                      <a:pt x="44544" y="16308"/>
                      <a:pt x="43128" y="18555"/>
                      <a:pt x="43640" y="20815"/>
                    </a:cubicBezTo>
                    <a:cubicBezTo>
                      <a:pt x="43659" y="20900"/>
                      <a:pt x="43681" y="20984"/>
                      <a:pt x="43706" y="21067"/>
                    </a:cubicBezTo>
                    <a:lnTo>
                      <a:pt x="56491" y="75396"/>
                    </a:lnTo>
                    <a:cubicBezTo>
                      <a:pt x="56605" y="75886"/>
                      <a:pt x="56644" y="76391"/>
                      <a:pt x="56608" y="76892"/>
                    </a:cubicBezTo>
                    <a:cubicBezTo>
                      <a:pt x="56042" y="83376"/>
                      <a:pt x="54924" y="89799"/>
                      <a:pt x="53265" y="96092"/>
                    </a:cubicBezTo>
                    <a:cubicBezTo>
                      <a:pt x="52596" y="98765"/>
                      <a:pt x="49887" y="100390"/>
                      <a:pt x="47214" y="99720"/>
                    </a:cubicBezTo>
                    <a:cubicBezTo>
                      <a:pt x="46240" y="99477"/>
                      <a:pt x="45362" y="98945"/>
                      <a:pt x="44695" y="98194"/>
                    </a:cubicBezTo>
                    <a:cubicBezTo>
                      <a:pt x="44345" y="97892"/>
                      <a:pt x="44040" y="97542"/>
                      <a:pt x="43789" y="97154"/>
                    </a:cubicBezTo>
                    <a:cubicBezTo>
                      <a:pt x="37025" y="86189"/>
                      <a:pt x="26718" y="77864"/>
                      <a:pt x="14575" y="73559"/>
                    </a:cubicBezTo>
                    <a:cubicBezTo>
                      <a:pt x="13682" y="73258"/>
                      <a:pt x="12704" y="73348"/>
                      <a:pt x="11881" y="73808"/>
                    </a:cubicBezTo>
                    <a:cubicBezTo>
                      <a:pt x="11012" y="74326"/>
                      <a:pt x="10376" y="75159"/>
                      <a:pt x="10103" y="76134"/>
                    </a:cubicBezTo>
                    <a:cubicBezTo>
                      <a:pt x="9597" y="78006"/>
                      <a:pt x="10705" y="79934"/>
                      <a:pt x="12578" y="80440"/>
                    </a:cubicBezTo>
                    <a:cubicBezTo>
                      <a:pt x="12623" y="80452"/>
                      <a:pt x="12669" y="80464"/>
                      <a:pt x="12714" y="80474"/>
                    </a:cubicBezTo>
                    <a:cubicBezTo>
                      <a:pt x="20148" y="82177"/>
                      <a:pt x="25801" y="90878"/>
                      <a:pt x="32344" y="100952"/>
                    </a:cubicBezTo>
                    <a:lnTo>
                      <a:pt x="32890" y="101795"/>
                    </a:lnTo>
                    <a:cubicBezTo>
                      <a:pt x="40075" y="113021"/>
                      <a:pt x="48778" y="125566"/>
                      <a:pt x="61432" y="132739"/>
                    </a:cubicBezTo>
                    <a:cubicBezTo>
                      <a:pt x="62995" y="133625"/>
                      <a:pt x="63960" y="135283"/>
                      <a:pt x="63960" y="137079"/>
                    </a:cubicBezTo>
                    <a:lnTo>
                      <a:pt x="63960" y="186155"/>
                    </a:lnTo>
                    <a:lnTo>
                      <a:pt x="53982" y="186155"/>
                    </a:lnTo>
                    <a:lnTo>
                      <a:pt x="53982" y="139901"/>
                    </a:lnTo>
                    <a:cubicBezTo>
                      <a:pt x="41882" y="131291"/>
                      <a:pt x="31820" y="120128"/>
                      <a:pt x="24506" y="107203"/>
                    </a:cubicBezTo>
                    <a:lnTo>
                      <a:pt x="23980" y="106386"/>
                    </a:lnTo>
                    <a:cubicBezTo>
                      <a:pt x="19290" y="99171"/>
                      <a:pt x="13977" y="90993"/>
                      <a:pt x="10160" y="90112"/>
                    </a:cubicBezTo>
                    <a:cubicBezTo>
                      <a:pt x="2943" y="88275"/>
                      <a:pt x="-1417" y="80935"/>
                      <a:pt x="420" y="73718"/>
                    </a:cubicBezTo>
                    <a:cubicBezTo>
                      <a:pt x="458" y="73568"/>
                      <a:pt x="499" y="73419"/>
                      <a:pt x="542" y="73270"/>
                    </a:cubicBezTo>
                    <a:cubicBezTo>
                      <a:pt x="1544" y="69852"/>
                      <a:pt x="3820" y="66949"/>
                      <a:pt x="6901" y="65162"/>
                    </a:cubicBezTo>
                    <a:cubicBezTo>
                      <a:pt x="10050" y="63333"/>
                      <a:pt x="13820" y="62899"/>
                      <a:pt x="17303" y="63964"/>
                    </a:cubicBezTo>
                    <a:cubicBezTo>
                      <a:pt x="28420" y="67542"/>
                      <a:pt x="38283" y="74227"/>
                      <a:pt x="45724" y="83230"/>
                    </a:cubicBezTo>
                    <a:cubicBezTo>
                      <a:pt x="45743" y="83249"/>
                      <a:pt x="45775" y="83249"/>
                      <a:pt x="45794" y="83229"/>
                    </a:cubicBezTo>
                    <a:cubicBezTo>
                      <a:pt x="45801" y="83223"/>
                      <a:pt x="45805" y="83215"/>
                      <a:pt x="45807" y="83207"/>
                    </a:cubicBezTo>
                    <a:cubicBezTo>
                      <a:pt x="46141" y="81168"/>
                      <a:pt x="46422" y="79049"/>
                      <a:pt x="46600" y="76928"/>
                    </a:cubicBezTo>
                    <a:lnTo>
                      <a:pt x="33939" y="23102"/>
                    </a:lnTo>
                    <a:cubicBezTo>
                      <a:pt x="32162" y="15483"/>
                      <a:pt x="36899" y="7866"/>
                      <a:pt x="44518" y="6090"/>
                    </a:cubicBezTo>
                    <a:cubicBezTo>
                      <a:pt x="52137" y="4314"/>
                      <a:pt x="59753" y="9049"/>
                      <a:pt x="61530" y="16668"/>
                    </a:cubicBezTo>
                    <a:cubicBezTo>
                      <a:pt x="61550" y="16757"/>
                      <a:pt x="61570" y="16847"/>
                      <a:pt x="61589" y="16936"/>
                    </a:cubicBezTo>
                    <a:lnTo>
                      <a:pt x="62142" y="19303"/>
                    </a:lnTo>
                    <a:cubicBezTo>
                      <a:pt x="62195" y="19531"/>
                      <a:pt x="62237" y="19526"/>
                      <a:pt x="62237" y="19293"/>
                    </a:cubicBezTo>
                    <a:lnTo>
                      <a:pt x="62237" y="14460"/>
                    </a:lnTo>
                    <a:cubicBezTo>
                      <a:pt x="62177" y="6730"/>
                      <a:pt x="68248" y="341"/>
                      <a:pt x="75971" y="6"/>
                    </a:cubicBezTo>
                    <a:cubicBezTo>
                      <a:pt x="83798" y="-220"/>
                      <a:pt x="90327" y="5941"/>
                      <a:pt x="90553" y="13768"/>
                    </a:cubicBezTo>
                    <a:cubicBezTo>
                      <a:pt x="90557" y="13899"/>
                      <a:pt x="90559" y="14031"/>
                      <a:pt x="90559" y="14162"/>
                    </a:cubicBezTo>
                    <a:lnTo>
                      <a:pt x="90559" y="19086"/>
                    </a:lnTo>
                    <a:cubicBezTo>
                      <a:pt x="90559" y="19302"/>
                      <a:pt x="90602" y="19307"/>
                      <a:pt x="90654" y="19097"/>
                    </a:cubicBezTo>
                    <a:lnTo>
                      <a:pt x="91276" y="16622"/>
                    </a:lnTo>
                    <a:cubicBezTo>
                      <a:pt x="92007" y="12951"/>
                      <a:pt x="94224" y="9747"/>
                      <a:pt x="97400" y="7769"/>
                    </a:cubicBezTo>
                    <a:cubicBezTo>
                      <a:pt x="100687" y="5707"/>
                      <a:pt x="104688" y="5115"/>
                      <a:pt x="108431" y="6136"/>
                    </a:cubicBezTo>
                    <a:cubicBezTo>
                      <a:pt x="112062" y="6880"/>
                      <a:pt x="115227" y="9086"/>
                      <a:pt x="117182" y="12235"/>
                    </a:cubicBezTo>
                    <a:cubicBezTo>
                      <a:pt x="119241" y="15524"/>
                      <a:pt x="119832" y="19524"/>
                      <a:pt x="118814" y="23268"/>
                    </a:cubicBezTo>
                    <a:lnTo>
                      <a:pt x="115664" y="35746"/>
                    </a:lnTo>
                    <a:cubicBezTo>
                      <a:pt x="115620" y="35922"/>
                      <a:pt x="115659" y="35940"/>
                      <a:pt x="115751" y="35784"/>
                    </a:cubicBezTo>
                    <a:cubicBezTo>
                      <a:pt x="115915" y="35543"/>
                      <a:pt x="116056" y="35287"/>
                      <a:pt x="116169" y="35018"/>
                    </a:cubicBezTo>
                    <a:cubicBezTo>
                      <a:pt x="120145" y="28899"/>
                      <a:pt x="128154" y="26862"/>
                      <a:pt x="134570" y="30338"/>
                    </a:cubicBezTo>
                    <a:cubicBezTo>
                      <a:pt x="137993" y="32030"/>
                      <a:pt x="140533" y="35098"/>
                      <a:pt x="141555" y="38777"/>
                    </a:cubicBezTo>
                    <a:cubicBezTo>
                      <a:pt x="142533" y="42334"/>
                      <a:pt x="142146" y="46129"/>
                      <a:pt x="140469" y="49415"/>
                    </a:cubicBezTo>
                    <a:lnTo>
                      <a:pt x="121688" y="82976"/>
                    </a:lnTo>
                    <a:cubicBezTo>
                      <a:pt x="120485" y="111829"/>
                      <a:pt x="114789" y="129603"/>
                      <a:pt x="104314" y="137108"/>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3820F921-CEDF-B8FF-9FD6-9A81FD31EBCE}"/>
                  </a:ext>
                </a:extLst>
              </p:cNvPr>
              <p:cNvSpPr/>
              <p:nvPr/>
            </p:nvSpPr>
            <p:spPr>
              <a:xfrm>
                <a:off x="-1055615" y="-154559"/>
                <a:ext cx="184263" cy="145319"/>
              </a:xfrm>
              <a:custGeom>
                <a:avLst/>
                <a:gdLst>
                  <a:gd name="connsiteX0" fmla="*/ 23991 w 184263"/>
                  <a:gd name="connsiteY0" fmla="*/ 145320 h 145319"/>
                  <a:gd name="connsiteX1" fmla="*/ 19285 w 184263"/>
                  <a:gd name="connsiteY1" fmla="*/ 136523 h 145319"/>
                  <a:gd name="connsiteX2" fmla="*/ 64679 w 184263"/>
                  <a:gd name="connsiteY2" fmla="*/ 112215 h 145319"/>
                  <a:gd name="connsiteX3" fmla="*/ 69893 w 184263"/>
                  <a:gd name="connsiteY3" fmla="*/ 112527 h 145319"/>
                  <a:gd name="connsiteX4" fmla="*/ 118907 w 184263"/>
                  <a:gd name="connsiteY4" fmla="*/ 102519 h 145319"/>
                  <a:gd name="connsiteX5" fmla="*/ 121197 w 184263"/>
                  <a:gd name="connsiteY5" fmla="*/ 101993 h 145319"/>
                  <a:gd name="connsiteX6" fmla="*/ 161091 w 184263"/>
                  <a:gd name="connsiteY6" fmla="*/ 102451 h 145319"/>
                  <a:gd name="connsiteX7" fmla="*/ 165245 w 184263"/>
                  <a:gd name="connsiteY7" fmla="*/ 98239 h 145319"/>
                  <a:gd name="connsiteX8" fmla="*/ 161033 w 184263"/>
                  <a:gd name="connsiteY8" fmla="*/ 94084 h 145319"/>
                  <a:gd name="connsiteX9" fmla="*/ 123829 w 184263"/>
                  <a:gd name="connsiteY9" fmla="*/ 93625 h 145319"/>
                  <a:gd name="connsiteX10" fmla="*/ 118901 w 184263"/>
                  <a:gd name="connsiteY10" fmla="*/ 88575 h 145319"/>
                  <a:gd name="connsiteX11" fmla="*/ 122659 w 184263"/>
                  <a:gd name="connsiteY11" fmla="*/ 83801 h 145319"/>
                  <a:gd name="connsiteX12" fmla="*/ 171265 w 184263"/>
                  <a:gd name="connsiteY12" fmla="*/ 71418 h 145319"/>
                  <a:gd name="connsiteX13" fmla="*/ 173803 w 184263"/>
                  <a:gd name="connsiteY13" fmla="*/ 69438 h 145319"/>
                  <a:gd name="connsiteX14" fmla="*/ 174135 w 184263"/>
                  <a:gd name="connsiteY14" fmla="*/ 66678 h 145319"/>
                  <a:gd name="connsiteX15" fmla="*/ 172098 w 184263"/>
                  <a:gd name="connsiteY15" fmla="*/ 63933 h 145319"/>
                  <a:gd name="connsiteX16" fmla="*/ 169340 w 184263"/>
                  <a:gd name="connsiteY16" fmla="*/ 63602 h 145319"/>
                  <a:gd name="connsiteX17" fmla="*/ 126986 w 184263"/>
                  <a:gd name="connsiteY17" fmla="*/ 74660 h 145319"/>
                  <a:gd name="connsiteX18" fmla="*/ 120898 w 184263"/>
                  <a:gd name="connsiteY18" fmla="*/ 71092 h 145319"/>
                  <a:gd name="connsiteX19" fmla="*/ 123336 w 184263"/>
                  <a:gd name="connsiteY19" fmla="*/ 65453 h 145319"/>
                  <a:gd name="connsiteX20" fmla="*/ 163688 w 184263"/>
                  <a:gd name="connsiteY20" fmla="*/ 43438 h 145319"/>
                  <a:gd name="connsiteX21" fmla="*/ 165385 w 184263"/>
                  <a:gd name="connsiteY21" fmla="*/ 37825 h 145319"/>
                  <a:gd name="connsiteX22" fmla="*/ 159772 w 184263"/>
                  <a:gd name="connsiteY22" fmla="*/ 36129 h 145319"/>
                  <a:gd name="connsiteX23" fmla="*/ 159597 w 184263"/>
                  <a:gd name="connsiteY23" fmla="*/ 36228 h 145319"/>
                  <a:gd name="connsiteX24" fmla="*/ 116604 w 184263"/>
                  <a:gd name="connsiteY24" fmla="*/ 59103 h 145319"/>
                  <a:gd name="connsiteX25" fmla="*/ 109858 w 184263"/>
                  <a:gd name="connsiteY25" fmla="*/ 57035 h 145319"/>
                  <a:gd name="connsiteX26" fmla="*/ 110963 w 184263"/>
                  <a:gd name="connsiteY26" fmla="*/ 50957 h 145319"/>
                  <a:gd name="connsiteX27" fmla="*/ 145812 w 184263"/>
                  <a:gd name="connsiteY27" fmla="*/ 20228 h 145319"/>
                  <a:gd name="connsiteX28" fmla="*/ 147172 w 184263"/>
                  <a:gd name="connsiteY28" fmla="*/ 17357 h 145319"/>
                  <a:gd name="connsiteX29" fmla="*/ 146270 w 184263"/>
                  <a:gd name="connsiteY29" fmla="*/ 14413 h 145319"/>
                  <a:gd name="connsiteX30" fmla="*/ 143415 w 184263"/>
                  <a:gd name="connsiteY30" fmla="*/ 13066 h 145319"/>
                  <a:gd name="connsiteX31" fmla="*/ 140472 w 184263"/>
                  <a:gd name="connsiteY31" fmla="*/ 13964 h 145319"/>
                  <a:gd name="connsiteX32" fmla="*/ 98279 w 184263"/>
                  <a:gd name="connsiteY32" fmla="*/ 50662 h 145319"/>
                  <a:gd name="connsiteX33" fmla="*/ 97095 w 184263"/>
                  <a:gd name="connsiteY33" fmla="*/ 51428 h 145319"/>
                  <a:gd name="connsiteX34" fmla="*/ 77878 w 184263"/>
                  <a:gd name="connsiteY34" fmla="*/ 57332 h 145319"/>
                  <a:gd name="connsiteX35" fmla="*/ 72188 w 184263"/>
                  <a:gd name="connsiteY35" fmla="*/ 53167 h 145319"/>
                  <a:gd name="connsiteX36" fmla="*/ 72129 w 184263"/>
                  <a:gd name="connsiteY36" fmla="*/ 52401 h 145319"/>
                  <a:gd name="connsiteX37" fmla="*/ 73717 w 184263"/>
                  <a:gd name="connsiteY37" fmla="*/ 48560 h 145319"/>
                  <a:gd name="connsiteX38" fmla="*/ 80054 w 184263"/>
                  <a:gd name="connsiteY38" fmla="*/ 12701 h 145319"/>
                  <a:gd name="connsiteX39" fmla="*/ 78489 w 184263"/>
                  <a:gd name="connsiteY39" fmla="*/ 10606 h 145319"/>
                  <a:gd name="connsiteX40" fmla="*/ 75352 w 184263"/>
                  <a:gd name="connsiteY40" fmla="*/ 10052 h 145319"/>
                  <a:gd name="connsiteX41" fmla="*/ 72842 w 184263"/>
                  <a:gd name="connsiteY41" fmla="*/ 14732 h 145319"/>
                  <a:gd name="connsiteX42" fmla="*/ 64194 w 184263"/>
                  <a:gd name="connsiteY42" fmla="*/ 42187 h 145319"/>
                  <a:gd name="connsiteX43" fmla="*/ 50474 w 184263"/>
                  <a:gd name="connsiteY43" fmla="*/ 82355 h 145319"/>
                  <a:gd name="connsiteX44" fmla="*/ 47862 w 184263"/>
                  <a:gd name="connsiteY44" fmla="*/ 86596 h 145319"/>
                  <a:gd name="connsiteX45" fmla="*/ 4756 w 184263"/>
                  <a:gd name="connsiteY45" fmla="*/ 109986 h 145319"/>
                  <a:gd name="connsiteX46" fmla="*/ 0 w 184263"/>
                  <a:gd name="connsiteY46" fmla="*/ 101216 h 145319"/>
                  <a:gd name="connsiteX47" fmla="*/ 40649 w 184263"/>
                  <a:gd name="connsiteY47" fmla="*/ 79157 h 145319"/>
                  <a:gd name="connsiteX48" fmla="*/ 55300 w 184263"/>
                  <a:gd name="connsiteY48" fmla="*/ 37650 h 145319"/>
                  <a:gd name="connsiteX49" fmla="*/ 63086 w 184263"/>
                  <a:gd name="connsiteY49" fmla="*/ 16828 h 145319"/>
                  <a:gd name="connsiteX50" fmla="*/ 73391 w 184263"/>
                  <a:gd name="connsiteY50" fmla="*/ 263 h 145319"/>
                  <a:gd name="connsiteX51" fmla="*/ 83549 w 184263"/>
                  <a:gd name="connsiteY51" fmla="*/ 2003 h 145319"/>
                  <a:gd name="connsiteX52" fmla="*/ 89805 w 184263"/>
                  <a:gd name="connsiteY52" fmla="*/ 10600 h 145319"/>
                  <a:gd name="connsiteX53" fmla="*/ 86202 w 184263"/>
                  <a:gd name="connsiteY53" fmla="*/ 44960 h 145319"/>
                  <a:gd name="connsiteX54" fmla="*/ 86236 w 184263"/>
                  <a:gd name="connsiteY54" fmla="*/ 45021 h 145319"/>
                  <a:gd name="connsiteX55" fmla="*/ 86262 w 184263"/>
                  <a:gd name="connsiteY55" fmla="*/ 45022 h 145319"/>
                  <a:gd name="connsiteX56" fmla="*/ 92276 w 184263"/>
                  <a:gd name="connsiteY56" fmla="*/ 42654 h 145319"/>
                  <a:gd name="connsiteX57" fmla="*/ 133914 w 184263"/>
                  <a:gd name="connsiteY57" fmla="*/ 6437 h 145319"/>
                  <a:gd name="connsiteX58" fmla="*/ 153783 w 184263"/>
                  <a:gd name="connsiteY58" fmla="*/ 7834 h 145319"/>
                  <a:gd name="connsiteX59" fmla="*/ 157126 w 184263"/>
                  <a:gd name="connsiteY59" fmla="*/ 18076 h 145319"/>
                  <a:gd name="connsiteX60" fmla="*/ 152395 w 184263"/>
                  <a:gd name="connsiteY60" fmla="*/ 27716 h 145319"/>
                  <a:gd name="connsiteX61" fmla="*/ 149746 w 184263"/>
                  <a:gd name="connsiteY61" fmla="*/ 30053 h 145319"/>
                  <a:gd name="connsiteX62" fmla="*/ 149800 w 184263"/>
                  <a:gd name="connsiteY62" fmla="*/ 30131 h 145319"/>
                  <a:gd name="connsiteX63" fmla="*/ 155021 w 184263"/>
                  <a:gd name="connsiteY63" fmla="*/ 27354 h 145319"/>
                  <a:gd name="connsiteX64" fmla="*/ 174124 w 184263"/>
                  <a:gd name="connsiteY64" fmla="*/ 33171 h 145319"/>
                  <a:gd name="connsiteX65" fmla="*/ 168308 w 184263"/>
                  <a:gd name="connsiteY65" fmla="*/ 52274 h 145319"/>
                  <a:gd name="connsiteX66" fmla="*/ 164133 w 184263"/>
                  <a:gd name="connsiteY66" fmla="*/ 54552 h 145319"/>
                  <a:gd name="connsiteX67" fmla="*/ 164168 w 184263"/>
                  <a:gd name="connsiteY67" fmla="*/ 54641 h 145319"/>
                  <a:gd name="connsiteX68" fmla="*/ 164882 w 184263"/>
                  <a:gd name="connsiteY68" fmla="*/ 54458 h 145319"/>
                  <a:gd name="connsiteX69" fmla="*/ 176942 w 184263"/>
                  <a:gd name="connsiteY69" fmla="*/ 55206 h 145319"/>
                  <a:gd name="connsiteX70" fmla="*/ 183727 w 184263"/>
                  <a:gd name="connsiteY70" fmla="*/ 63929 h 145319"/>
                  <a:gd name="connsiteX71" fmla="*/ 182529 w 184263"/>
                  <a:gd name="connsiteY71" fmla="*/ 74275 h 145319"/>
                  <a:gd name="connsiteX72" fmla="*/ 173813 w 184263"/>
                  <a:gd name="connsiteY72" fmla="*/ 81060 h 145319"/>
                  <a:gd name="connsiteX73" fmla="*/ 162091 w 184263"/>
                  <a:gd name="connsiteY73" fmla="*/ 84046 h 145319"/>
                  <a:gd name="connsiteX74" fmla="*/ 162100 w 184263"/>
                  <a:gd name="connsiteY74" fmla="*/ 84136 h 145319"/>
                  <a:gd name="connsiteX75" fmla="*/ 175207 w 184263"/>
                  <a:gd name="connsiteY75" fmla="*/ 99285 h 145319"/>
                  <a:gd name="connsiteX76" fmla="*/ 161034 w 184263"/>
                  <a:gd name="connsiteY76" fmla="*/ 112428 h 145319"/>
                  <a:gd name="connsiteX77" fmla="*/ 122285 w 184263"/>
                  <a:gd name="connsiteY77" fmla="*/ 111983 h 145319"/>
                  <a:gd name="connsiteX78" fmla="*/ 66931 w 184263"/>
                  <a:gd name="connsiteY78" fmla="*/ 122326 h 1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4263" h="145319">
                    <a:moveTo>
                      <a:pt x="23991" y="145320"/>
                    </a:moveTo>
                    <a:lnTo>
                      <a:pt x="19285" y="136523"/>
                    </a:lnTo>
                    <a:lnTo>
                      <a:pt x="64679" y="112215"/>
                    </a:lnTo>
                    <a:cubicBezTo>
                      <a:pt x="66337" y="111328"/>
                      <a:pt x="68352" y="111449"/>
                      <a:pt x="69893" y="112527"/>
                    </a:cubicBezTo>
                    <a:cubicBezTo>
                      <a:pt x="77571" y="117901"/>
                      <a:pt x="95437" y="114258"/>
                      <a:pt x="118907" y="102519"/>
                    </a:cubicBezTo>
                    <a:cubicBezTo>
                      <a:pt x="119619" y="102166"/>
                      <a:pt x="120403" y="101986"/>
                      <a:pt x="121197" y="101993"/>
                    </a:cubicBezTo>
                    <a:lnTo>
                      <a:pt x="161091" y="102451"/>
                    </a:lnTo>
                    <a:cubicBezTo>
                      <a:pt x="163402" y="102435"/>
                      <a:pt x="165262" y="100549"/>
                      <a:pt x="165245" y="98239"/>
                    </a:cubicBezTo>
                    <a:cubicBezTo>
                      <a:pt x="165229" y="95928"/>
                      <a:pt x="163344" y="94068"/>
                      <a:pt x="161033" y="94084"/>
                    </a:cubicBezTo>
                    <a:lnTo>
                      <a:pt x="123829" y="93625"/>
                    </a:lnTo>
                    <a:cubicBezTo>
                      <a:pt x="121074" y="93591"/>
                      <a:pt x="118867" y="91330"/>
                      <a:pt x="118901" y="88575"/>
                    </a:cubicBezTo>
                    <a:cubicBezTo>
                      <a:pt x="118929" y="86316"/>
                      <a:pt x="120471" y="84359"/>
                      <a:pt x="122659" y="83801"/>
                    </a:cubicBezTo>
                    <a:lnTo>
                      <a:pt x="171265" y="71418"/>
                    </a:lnTo>
                    <a:cubicBezTo>
                      <a:pt x="172342" y="71125"/>
                      <a:pt x="173257" y="70411"/>
                      <a:pt x="173803" y="69438"/>
                    </a:cubicBezTo>
                    <a:cubicBezTo>
                      <a:pt x="174285" y="68601"/>
                      <a:pt x="174405" y="67605"/>
                      <a:pt x="174135" y="66678"/>
                    </a:cubicBezTo>
                    <a:cubicBezTo>
                      <a:pt x="173864" y="65521"/>
                      <a:pt x="173126" y="64528"/>
                      <a:pt x="172098" y="63933"/>
                    </a:cubicBezTo>
                    <a:cubicBezTo>
                      <a:pt x="171261" y="63454"/>
                      <a:pt x="170267" y="63335"/>
                      <a:pt x="169340" y="63602"/>
                    </a:cubicBezTo>
                    <a:lnTo>
                      <a:pt x="126986" y="74660"/>
                    </a:lnTo>
                    <a:cubicBezTo>
                      <a:pt x="124320" y="75355"/>
                      <a:pt x="121594" y="73758"/>
                      <a:pt x="120898" y="71092"/>
                    </a:cubicBezTo>
                    <a:cubicBezTo>
                      <a:pt x="120320" y="68875"/>
                      <a:pt x="121326" y="66550"/>
                      <a:pt x="123336" y="65453"/>
                    </a:cubicBezTo>
                    <a:lnTo>
                      <a:pt x="163688" y="43438"/>
                    </a:lnTo>
                    <a:cubicBezTo>
                      <a:pt x="165707" y="42357"/>
                      <a:pt x="166466" y="39844"/>
                      <a:pt x="165385" y="37825"/>
                    </a:cubicBezTo>
                    <a:cubicBezTo>
                      <a:pt x="164303" y="35806"/>
                      <a:pt x="161790" y="35047"/>
                      <a:pt x="159772" y="36129"/>
                    </a:cubicBezTo>
                    <a:cubicBezTo>
                      <a:pt x="159713" y="36160"/>
                      <a:pt x="159654" y="36193"/>
                      <a:pt x="159597" y="36228"/>
                    </a:cubicBezTo>
                    <a:lnTo>
                      <a:pt x="116604" y="59103"/>
                    </a:lnTo>
                    <a:cubicBezTo>
                      <a:pt x="114171" y="60395"/>
                      <a:pt x="111150" y="59469"/>
                      <a:pt x="109858" y="57035"/>
                    </a:cubicBezTo>
                    <a:cubicBezTo>
                      <a:pt x="108777" y="54997"/>
                      <a:pt x="109234" y="52484"/>
                      <a:pt x="110963" y="50957"/>
                    </a:cubicBezTo>
                    <a:lnTo>
                      <a:pt x="145812" y="20228"/>
                    </a:lnTo>
                    <a:cubicBezTo>
                      <a:pt x="146622" y="19484"/>
                      <a:pt x="147110" y="18455"/>
                      <a:pt x="147172" y="17357"/>
                    </a:cubicBezTo>
                    <a:cubicBezTo>
                      <a:pt x="147275" y="16295"/>
                      <a:pt x="146951" y="15235"/>
                      <a:pt x="146270" y="14413"/>
                    </a:cubicBezTo>
                    <a:cubicBezTo>
                      <a:pt x="145530" y="13610"/>
                      <a:pt x="144506" y="13126"/>
                      <a:pt x="143415" y="13066"/>
                    </a:cubicBezTo>
                    <a:cubicBezTo>
                      <a:pt x="142354" y="12965"/>
                      <a:pt x="141296" y="13288"/>
                      <a:pt x="140472" y="13964"/>
                    </a:cubicBezTo>
                    <a:lnTo>
                      <a:pt x="98279" y="50662"/>
                    </a:lnTo>
                    <a:cubicBezTo>
                      <a:pt x="97922" y="50973"/>
                      <a:pt x="97524" y="51230"/>
                      <a:pt x="97095" y="51428"/>
                    </a:cubicBezTo>
                    <a:cubicBezTo>
                      <a:pt x="90996" y="54283"/>
                      <a:pt x="84528" y="56270"/>
                      <a:pt x="77878" y="57332"/>
                    </a:cubicBezTo>
                    <a:cubicBezTo>
                      <a:pt x="75157" y="57753"/>
                      <a:pt x="72609" y="55888"/>
                      <a:pt x="72188" y="53167"/>
                    </a:cubicBezTo>
                    <a:cubicBezTo>
                      <a:pt x="72149" y="52914"/>
                      <a:pt x="72129" y="52658"/>
                      <a:pt x="72129" y="52401"/>
                    </a:cubicBezTo>
                    <a:cubicBezTo>
                      <a:pt x="72128" y="50961"/>
                      <a:pt x="72699" y="49579"/>
                      <a:pt x="73717" y="48560"/>
                    </a:cubicBezTo>
                    <a:cubicBezTo>
                      <a:pt x="79706" y="37626"/>
                      <a:pt x="81932" y="25026"/>
                      <a:pt x="80054" y="12701"/>
                    </a:cubicBezTo>
                    <a:cubicBezTo>
                      <a:pt x="79856" y="11811"/>
                      <a:pt x="79287" y="11049"/>
                      <a:pt x="78489" y="10606"/>
                    </a:cubicBezTo>
                    <a:cubicBezTo>
                      <a:pt x="77542" y="10055"/>
                      <a:pt x="76430" y="9859"/>
                      <a:pt x="75352" y="10052"/>
                    </a:cubicBezTo>
                    <a:cubicBezTo>
                      <a:pt x="73452" y="10752"/>
                      <a:pt x="72374" y="12761"/>
                      <a:pt x="72842" y="14732"/>
                    </a:cubicBezTo>
                    <a:cubicBezTo>
                      <a:pt x="74596" y="22319"/>
                      <a:pt x="69773" y="31526"/>
                      <a:pt x="64194" y="42187"/>
                    </a:cubicBezTo>
                    <a:cubicBezTo>
                      <a:pt x="57149" y="55276"/>
                      <a:pt x="50878" y="68035"/>
                      <a:pt x="50474" y="82355"/>
                    </a:cubicBezTo>
                    <a:cubicBezTo>
                      <a:pt x="50420" y="84133"/>
                      <a:pt x="49425" y="85748"/>
                      <a:pt x="47862" y="86596"/>
                    </a:cubicBezTo>
                    <a:lnTo>
                      <a:pt x="4756" y="109986"/>
                    </a:lnTo>
                    <a:lnTo>
                      <a:pt x="0" y="101216"/>
                    </a:lnTo>
                    <a:lnTo>
                      <a:pt x="40649" y="79157"/>
                    </a:lnTo>
                    <a:cubicBezTo>
                      <a:pt x="42589" y="64452"/>
                      <a:pt x="47579" y="50315"/>
                      <a:pt x="55300" y="37650"/>
                    </a:cubicBezTo>
                    <a:cubicBezTo>
                      <a:pt x="59422" y="29778"/>
                      <a:pt x="64041" y="20961"/>
                      <a:pt x="63086" y="16828"/>
                    </a:cubicBezTo>
                    <a:cubicBezTo>
                      <a:pt x="61447" y="9423"/>
                      <a:pt x="66024" y="2066"/>
                      <a:pt x="73391" y="263"/>
                    </a:cubicBezTo>
                    <a:cubicBezTo>
                      <a:pt x="76876" y="-407"/>
                      <a:pt x="80486" y="212"/>
                      <a:pt x="83549" y="2003"/>
                    </a:cubicBezTo>
                    <a:cubicBezTo>
                      <a:pt x="86778" y="3832"/>
                      <a:pt x="89058" y="6966"/>
                      <a:pt x="89805" y="10600"/>
                    </a:cubicBezTo>
                    <a:cubicBezTo>
                      <a:pt x="91881" y="22163"/>
                      <a:pt x="90631" y="34079"/>
                      <a:pt x="86202" y="44960"/>
                    </a:cubicBezTo>
                    <a:cubicBezTo>
                      <a:pt x="86194" y="44986"/>
                      <a:pt x="86209" y="45014"/>
                      <a:pt x="86236" y="45021"/>
                    </a:cubicBezTo>
                    <a:cubicBezTo>
                      <a:pt x="86244" y="45024"/>
                      <a:pt x="86253" y="45024"/>
                      <a:pt x="86262" y="45022"/>
                    </a:cubicBezTo>
                    <a:cubicBezTo>
                      <a:pt x="88271" y="44343"/>
                      <a:pt x="90276" y="43554"/>
                      <a:pt x="92276" y="42654"/>
                    </a:cubicBezTo>
                    <a:lnTo>
                      <a:pt x="133914" y="6437"/>
                    </a:lnTo>
                    <a:cubicBezTo>
                      <a:pt x="139823" y="1446"/>
                      <a:pt x="148631" y="2066"/>
                      <a:pt x="153783" y="7834"/>
                    </a:cubicBezTo>
                    <a:cubicBezTo>
                      <a:pt x="156211" y="10670"/>
                      <a:pt x="157413" y="14354"/>
                      <a:pt x="157126" y="18076"/>
                    </a:cubicBezTo>
                    <a:cubicBezTo>
                      <a:pt x="156867" y="21784"/>
                      <a:pt x="155169" y="25243"/>
                      <a:pt x="152395" y="27716"/>
                    </a:cubicBezTo>
                    <a:lnTo>
                      <a:pt x="149746" y="30053"/>
                    </a:lnTo>
                    <a:cubicBezTo>
                      <a:pt x="149576" y="30203"/>
                      <a:pt x="149601" y="30237"/>
                      <a:pt x="149800" y="30131"/>
                    </a:cubicBezTo>
                    <a:lnTo>
                      <a:pt x="155021" y="27354"/>
                    </a:lnTo>
                    <a:cubicBezTo>
                      <a:pt x="161902" y="23685"/>
                      <a:pt x="170455" y="26290"/>
                      <a:pt x="174124" y="33171"/>
                    </a:cubicBezTo>
                    <a:cubicBezTo>
                      <a:pt x="177793" y="40052"/>
                      <a:pt x="175189" y="48605"/>
                      <a:pt x="168308" y="52274"/>
                    </a:cubicBezTo>
                    <a:lnTo>
                      <a:pt x="164133" y="54552"/>
                    </a:lnTo>
                    <a:cubicBezTo>
                      <a:pt x="163948" y="54652"/>
                      <a:pt x="163964" y="54693"/>
                      <a:pt x="164168" y="54641"/>
                    </a:cubicBezTo>
                    <a:cubicBezTo>
                      <a:pt x="164168" y="54641"/>
                      <a:pt x="164741" y="54488"/>
                      <a:pt x="164882" y="54458"/>
                    </a:cubicBezTo>
                    <a:cubicBezTo>
                      <a:pt x="168885" y="53490"/>
                      <a:pt x="173088" y="53751"/>
                      <a:pt x="176942" y="55206"/>
                    </a:cubicBezTo>
                    <a:cubicBezTo>
                      <a:pt x="180296" y="57069"/>
                      <a:pt x="182747" y="60219"/>
                      <a:pt x="183727" y="63929"/>
                    </a:cubicBezTo>
                    <a:cubicBezTo>
                      <a:pt x="184739" y="67398"/>
                      <a:pt x="184308" y="71129"/>
                      <a:pt x="182529" y="74275"/>
                    </a:cubicBezTo>
                    <a:cubicBezTo>
                      <a:pt x="180666" y="77626"/>
                      <a:pt x="177519" y="80075"/>
                      <a:pt x="173813" y="81060"/>
                    </a:cubicBezTo>
                    <a:lnTo>
                      <a:pt x="162091" y="84046"/>
                    </a:lnTo>
                    <a:cubicBezTo>
                      <a:pt x="161935" y="84086"/>
                      <a:pt x="161942" y="84125"/>
                      <a:pt x="162100" y="84136"/>
                    </a:cubicBezTo>
                    <a:cubicBezTo>
                      <a:pt x="169903" y="84700"/>
                      <a:pt x="175771" y="91482"/>
                      <a:pt x="175207" y="99285"/>
                    </a:cubicBezTo>
                    <a:cubicBezTo>
                      <a:pt x="174670" y="106709"/>
                      <a:pt x="168478" y="112452"/>
                      <a:pt x="161034" y="112428"/>
                    </a:cubicBezTo>
                    <a:lnTo>
                      <a:pt x="122285" y="111983"/>
                    </a:lnTo>
                    <a:cubicBezTo>
                      <a:pt x="96974" y="124478"/>
                      <a:pt x="78371" y="127949"/>
                      <a:pt x="66931" y="122326"/>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7C1F0427-2496-2E35-0CD9-037AAAE92345}"/>
                  </a:ext>
                </a:extLst>
              </p:cNvPr>
              <p:cNvSpPr/>
              <p:nvPr/>
            </p:nvSpPr>
            <p:spPr>
              <a:xfrm>
                <a:off x="-768523" y="-157306"/>
                <a:ext cx="167991" cy="171360"/>
              </a:xfrm>
              <a:custGeom>
                <a:avLst/>
                <a:gdLst>
                  <a:gd name="connsiteX0" fmla="*/ 131299 w 167991"/>
                  <a:gd name="connsiteY0" fmla="*/ 171360 h 171360"/>
                  <a:gd name="connsiteX1" fmla="*/ 100202 w 167991"/>
                  <a:gd name="connsiteY1" fmla="*/ 137664 h 171360"/>
                  <a:gd name="connsiteX2" fmla="*/ 56303 w 167991"/>
                  <a:gd name="connsiteY2" fmla="*/ 133842 h 171360"/>
                  <a:gd name="connsiteX3" fmla="*/ 34188 w 167991"/>
                  <a:gd name="connsiteY3" fmla="*/ 131078 h 171360"/>
                  <a:gd name="connsiteX4" fmla="*/ 23795 w 167991"/>
                  <a:gd name="connsiteY4" fmla="*/ 132005 h 171360"/>
                  <a:gd name="connsiteX5" fmla="*/ 15971 w 167991"/>
                  <a:gd name="connsiteY5" fmla="*/ 125449 h 171360"/>
                  <a:gd name="connsiteX6" fmla="*/ 15023 w 167991"/>
                  <a:gd name="connsiteY6" fmla="*/ 115030 h 171360"/>
                  <a:gd name="connsiteX7" fmla="*/ 21576 w 167991"/>
                  <a:gd name="connsiteY7" fmla="*/ 107203 h 171360"/>
                  <a:gd name="connsiteX8" fmla="*/ 55499 w 167991"/>
                  <a:gd name="connsiteY8" fmla="*/ 101776 h 171360"/>
                  <a:gd name="connsiteX9" fmla="*/ 55550 w 167991"/>
                  <a:gd name="connsiteY9" fmla="*/ 101727 h 171360"/>
                  <a:gd name="connsiteX10" fmla="*/ 55544 w 167991"/>
                  <a:gd name="connsiteY10" fmla="*/ 101703 h 171360"/>
                  <a:gd name="connsiteX11" fmla="*/ 51759 w 167991"/>
                  <a:gd name="connsiteY11" fmla="*/ 96464 h 171360"/>
                  <a:gd name="connsiteX12" fmla="*/ 6053 w 167991"/>
                  <a:gd name="connsiteY12" fmla="*/ 65232 h 171360"/>
                  <a:gd name="connsiteX13" fmla="*/ 2423 w 167991"/>
                  <a:gd name="connsiteY13" fmla="*/ 45505 h 171360"/>
                  <a:gd name="connsiteX14" fmla="*/ 19691 w 167991"/>
                  <a:gd name="connsiteY14" fmla="*/ 40145 h 171360"/>
                  <a:gd name="connsiteX15" fmla="*/ 24439 w 167991"/>
                  <a:gd name="connsiteY15" fmla="*/ 43356 h 171360"/>
                  <a:gd name="connsiteX16" fmla="*/ 24501 w 167991"/>
                  <a:gd name="connsiteY16" fmla="*/ 43284 h 171360"/>
                  <a:gd name="connsiteX17" fmla="*/ 20796 w 167991"/>
                  <a:gd name="connsiteY17" fmla="*/ 39272 h 171360"/>
                  <a:gd name="connsiteX18" fmla="*/ 21027 w 167991"/>
                  <a:gd name="connsiteY18" fmla="*/ 19860 h 171360"/>
                  <a:gd name="connsiteX19" fmla="*/ 21390 w 167991"/>
                  <a:gd name="connsiteY19" fmla="*/ 19518 h 171360"/>
                  <a:gd name="connsiteX20" fmla="*/ 31588 w 167991"/>
                  <a:gd name="connsiteY20" fmla="*/ 15539 h 171360"/>
                  <a:gd name="connsiteX21" fmla="*/ 41284 w 167991"/>
                  <a:gd name="connsiteY21" fmla="*/ 19976 h 171360"/>
                  <a:gd name="connsiteX22" fmla="*/ 45160 w 167991"/>
                  <a:gd name="connsiteY22" fmla="*/ 24136 h 171360"/>
                  <a:gd name="connsiteX23" fmla="*/ 45237 w 167991"/>
                  <a:gd name="connsiteY23" fmla="*/ 24080 h 171360"/>
                  <a:gd name="connsiteX24" fmla="*/ 43471 w 167991"/>
                  <a:gd name="connsiteY24" fmla="*/ 20854 h 171360"/>
                  <a:gd name="connsiteX25" fmla="*/ 42297 w 167991"/>
                  <a:gd name="connsiteY25" fmla="*/ 10053 h 171360"/>
                  <a:gd name="connsiteX26" fmla="*/ 49282 w 167991"/>
                  <a:gd name="connsiteY26" fmla="*/ 1612 h 171360"/>
                  <a:gd name="connsiteX27" fmla="*/ 59923 w 167991"/>
                  <a:gd name="connsiteY27" fmla="*/ 528 h 171360"/>
                  <a:gd name="connsiteX28" fmla="*/ 68355 w 167991"/>
                  <a:gd name="connsiteY28" fmla="*/ 7513 h 171360"/>
                  <a:gd name="connsiteX29" fmla="*/ 74558 w 167991"/>
                  <a:gd name="connsiteY29" fmla="*/ 18749 h 171360"/>
                  <a:gd name="connsiteX30" fmla="*/ 74646 w 167991"/>
                  <a:gd name="connsiteY30" fmla="*/ 18717 h 171360"/>
                  <a:gd name="connsiteX31" fmla="*/ 74597 w 167991"/>
                  <a:gd name="connsiteY31" fmla="*/ 18491 h 171360"/>
                  <a:gd name="connsiteX32" fmla="*/ 85436 w 167991"/>
                  <a:gd name="connsiteY32" fmla="*/ 1653 h 171360"/>
                  <a:gd name="connsiteX33" fmla="*/ 102182 w 167991"/>
                  <a:gd name="connsiteY33" fmla="*/ 12098 h 171360"/>
                  <a:gd name="connsiteX34" fmla="*/ 111098 w 167991"/>
                  <a:gd name="connsiteY34" fmla="*/ 49557 h 171360"/>
                  <a:gd name="connsiteX35" fmla="*/ 135021 w 167991"/>
                  <a:gd name="connsiteY35" fmla="*/ 101071 h 171360"/>
                  <a:gd name="connsiteX36" fmla="*/ 167992 w 167991"/>
                  <a:gd name="connsiteY36" fmla="*/ 137089 h 171360"/>
                  <a:gd name="connsiteX37" fmla="*/ 160635 w 167991"/>
                  <a:gd name="connsiteY37" fmla="*/ 143827 h 171360"/>
                  <a:gd name="connsiteX38" fmla="*/ 125783 w 167991"/>
                  <a:gd name="connsiteY38" fmla="*/ 105760 h 171360"/>
                  <a:gd name="connsiteX39" fmla="*/ 124785 w 167991"/>
                  <a:gd name="connsiteY39" fmla="*/ 100653 h 171360"/>
                  <a:gd name="connsiteX40" fmla="*/ 102833 w 167991"/>
                  <a:gd name="connsiteY40" fmla="*/ 55277 h 171360"/>
                  <a:gd name="connsiteX41" fmla="*/ 101685 w 167991"/>
                  <a:gd name="connsiteY41" fmla="*/ 53094 h 171360"/>
                  <a:gd name="connsiteX42" fmla="*/ 92516 w 167991"/>
                  <a:gd name="connsiteY42" fmla="*/ 14568 h 171360"/>
                  <a:gd name="connsiteX43" fmla="*/ 87271 w 167991"/>
                  <a:gd name="connsiteY43" fmla="*/ 11438 h 171360"/>
                  <a:gd name="connsiteX44" fmla="*/ 87254 w 167991"/>
                  <a:gd name="connsiteY44" fmla="*/ 11442 h 171360"/>
                  <a:gd name="connsiteX45" fmla="*/ 84393 w 167991"/>
                  <a:gd name="connsiteY45" fmla="*/ 16650 h 171360"/>
                  <a:gd name="connsiteX46" fmla="*/ 93047 w 167991"/>
                  <a:gd name="connsiteY46" fmla="*/ 52610 h 171360"/>
                  <a:gd name="connsiteX47" fmla="*/ 89379 w 167991"/>
                  <a:gd name="connsiteY47" fmla="*/ 58638 h 171360"/>
                  <a:gd name="connsiteX48" fmla="*/ 83824 w 167991"/>
                  <a:gd name="connsiteY48" fmla="*/ 56188 h 171360"/>
                  <a:gd name="connsiteX49" fmla="*/ 59521 w 167991"/>
                  <a:gd name="connsiteY49" fmla="*/ 12157 h 171360"/>
                  <a:gd name="connsiteX50" fmla="*/ 57206 w 167991"/>
                  <a:gd name="connsiteY50" fmla="*/ 10134 h 171360"/>
                  <a:gd name="connsiteX51" fmla="*/ 53742 w 167991"/>
                  <a:gd name="connsiteY51" fmla="*/ 10541 h 171360"/>
                  <a:gd name="connsiteX52" fmla="*/ 51901 w 167991"/>
                  <a:gd name="connsiteY52" fmla="*/ 12761 h 171360"/>
                  <a:gd name="connsiteX53" fmla="*/ 52310 w 167991"/>
                  <a:gd name="connsiteY53" fmla="*/ 16228 h 171360"/>
                  <a:gd name="connsiteX54" fmla="*/ 73314 w 167991"/>
                  <a:gd name="connsiteY54" fmla="*/ 54591 h 171360"/>
                  <a:gd name="connsiteX55" fmla="*/ 71326 w 167991"/>
                  <a:gd name="connsiteY55" fmla="*/ 61361 h 171360"/>
                  <a:gd name="connsiteX56" fmla="*/ 65290 w 167991"/>
                  <a:gd name="connsiteY56" fmla="*/ 60388 h 171360"/>
                  <a:gd name="connsiteX57" fmla="*/ 34107 w 167991"/>
                  <a:gd name="connsiteY57" fmla="*/ 26907 h 171360"/>
                  <a:gd name="connsiteX58" fmla="*/ 31087 w 167991"/>
                  <a:gd name="connsiteY58" fmla="*/ 25510 h 171360"/>
                  <a:gd name="connsiteX59" fmla="*/ 28446 w 167991"/>
                  <a:gd name="connsiteY59" fmla="*/ 26577 h 171360"/>
                  <a:gd name="connsiteX60" fmla="*/ 27821 w 167991"/>
                  <a:gd name="connsiteY60" fmla="*/ 32168 h 171360"/>
                  <a:gd name="connsiteX61" fmla="*/ 27988 w 167991"/>
                  <a:gd name="connsiteY61" fmla="*/ 32364 h 171360"/>
                  <a:gd name="connsiteX62" fmla="*/ 61597 w 167991"/>
                  <a:gd name="connsiteY62" fmla="*/ 68740 h 171360"/>
                  <a:gd name="connsiteX63" fmla="*/ 61309 w 167991"/>
                  <a:gd name="connsiteY63" fmla="*/ 75789 h 171360"/>
                  <a:gd name="connsiteX64" fmla="*/ 55131 w 167991"/>
                  <a:gd name="connsiteY64" fmla="*/ 76252 h 171360"/>
                  <a:gd name="connsiteX65" fmla="*/ 16615 w 167991"/>
                  <a:gd name="connsiteY65" fmla="*/ 50109 h 171360"/>
                  <a:gd name="connsiteX66" fmla="*/ 10706 w 167991"/>
                  <a:gd name="connsiteY66" fmla="*/ 51111 h 171360"/>
                  <a:gd name="connsiteX67" fmla="*/ 11635 w 167991"/>
                  <a:gd name="connsiteY67" fmla="*/ 56966 h 171360"/>
                  <a:gd name="connsiteX68" fmla="*/ 57995 w 167991"/>
                  <a:gd name="connsiteY68" fmla="*/ 88644 h 171360"/>
                  <a:gd name="connsiteX69" fmla="*/ 59042 w 167991"/>
                  <a:gd name="connsiteY69" fmla="*/ 89605 h 171360"/>
                  <a:gd name="connsiteX70" fmla="*/ 69649 w 167991"/>
                  <a:gd name="connsiteY70" fmla="*/ 105967 h 171360"/>
                  <a:gd name="connsiteX71" fmla="*/ 67660 w 167991"/>
                  <a:gd name="connsiteY71" fmla="*/ 112736 h 171360"/>
                  <a:gd name="connsiteX72" fmla="*/ 65269 w 167991"/>
                  <a:gd name="connsiteY72" fmla="*/ 113346 h 171360"/>
                  <a:gd name="connsiteX73" fmla="*/ 63676 w 167991"/>
                  <a:gd name="connsiteY73" fmla="*/ 113216 h 171360"/>
                  <a:gd name="connsiteX74" fmla="*/ 26379 w 167991"/>
                  <a:gd name="connsiteY74" fmla="*/ 115954 h 171360"/>
                  <a:gd name="connsiteX75" fmla="*/ 24493 w 167991"/>
                  <a:gd name="connsiteY75" fmla="*/ 118191 h 171360"/>
                  <a:gd name="connsiteX76" fmla="*/ 24693 w 167991"/>
                  <a:gd name="connsiteY76" fmla="*/ 120608 h 171360"/>
                  <a:gd name="connsiteX77" fmla="*/ 26954 w 167991"/>
                  <a:gd name="connsiteY77" fmla="*/ 122543 h 171360"/>
                  <a:gd name="connsiteX78" fmla="*/ 29375 w 167991"/>
                  <a:gd name="connsiteY78" fmla="*/ 122343 h 171360"/>
                  <a:gd name="connsiteX79" fmla="*/ 58730 w 167991"/>
                  <a:gd name="connsiteY79" fmla="*/ 124170 h 171360"/>
                  <a:gd name="connsiteX80" fmla="*/ 100807 w 167991"/>
                  <a:gd name="connsiteY80" fmla="*/ 127352 h 171360"/>
                  <a:gd name="connsiteX81" fmla="*/ 105621 w 167991"/>
                  <a:gd name="connsiteY81" fmla="*/ 128824 h 171360"/>
                  <a:gd name="connsiteX82" fmla="*/ 138635 w 167991"/>
                  <a:gd name="connsiteY82" fmla="*/ 164597 h 17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7991" h="171360">
                    <a:moveTo>
                      <a:pt x="131299" y="171360"/>
                    </a:moveTo>
                    <a:lnTo>
                      <a:pt x="100202" y="137664"/>
                    </a:lnTo>
                    <a:cubicBezTo>
                      <a:pt x="84270" y="140600"/>
                      <a:pt x="68839" y="136866"/>
                      <a:pt x="56303" y="133842"/>
                    </a:cubicBezTo>
                    <a:cubicBezTo>
                      <a:pt x="50271" y="132270"/>
                      <a:pt x="37893" y="129047"/>
                      <a:pt x="34188" y="131078"/>
                    </a:cubicBezTo>
                    <a:cubicBezTo>
                      <a:pt x="31011" y="132844"/>
                      <a:pt x="27234" y="133181"/>
                      <a:pt x="23795" y="132005"/>
                    </a:cubicBezTo>
                    <a:cubicBezTo>
                      <a:pt x="20457" y="130879"/>
                      <a:pt x="17663" y="128539"/>
                      <a:pt x="15971" y="125449"/>
                    </a:cubicBezTo>
                    <a:cubicBezTo>
                      <a:pt x="14188" y="122269"/>
                      <a:pt x="13844" y="118480"/>
                      <a:pt x="15023" y="115030"/>
                    </a:cubicBezTo>
                    <a:cubicBezTo>
                      <a:pt x="16148" y="111691"/>
                      <a:pt x="18487" y="108897"/>
                      <a:pt x="21576" y="107203"/>
                    </a:cubicBezTo>
                    <a:cubicBezTo>
                      <a:pt x="32130" y="102181"/>
                      <a:pt x="43905" y="100297"/>
                      <a:pt x="55499" y="101776"/>
                    </a:cubicBezTo>
                    <a:cubicBezTo>
                      <a:pt x="55526" y="101777"/>
                      <a:pt x="55549" y="101755"/>
                      <a:pt x="55550" y="101727"/>
                    </a:cubicBezTo>
                    <a:cubicBezTo>
                      <a:pt x="55550" y="101719"/>
                      <a:pt x="55548" y="101710"/>
                      <a:pt x="55544" y="101703"/>
                    </a:cubicBezTo>
                    <a:cubicBezTo>
                      <a:pt x="54375" y="99929"/>
                      <a:pt x="53117" y="98163"/>
                      <a:pt x="51759" y="96464"/>
                    </a:cubicBezTo>
                    <a:lnTo>
                      <a:pt x="6053" y="65232"/>
                    </a:lnTo>
                    <a:cubicBezTo>
                      <a:pt x="-290" y="60718"/>
                      <a:pt x="-1898" y="51981"/>
                      <a:pt x="2423" y="45505"/>
                    </a:cubicBezTo>
                    <a:cubicBezTo>
                      <a:pt x="6642" y="39181"/>
                      <a:pt x="13200" y="35813"/>
                      <a:pt x="19691" y="40145"/>
                    </a:cubicBezTo>
                    <a:lnTo>
                      <a:pt x="24439" y="43356"/>
                    </a:lnTo>
                    <a:cubicBezTo>
                      <a:pt x="24627" y="43484"/>
                      <a:pt x="24655" y="43451"/>
                      <a:pt x="24501" y="43284"/>
                    </a:cubicBezTo>
                    <a:lnTo>
                      <a:pt x="20796" y="39272"/>
                    </a:lnTo>
                    <a:cubicBezTo>
                      <a:pt x="15499" y="33848"/>
                      <a:pt x="15602" y="25157"/>
                      <a:pt x="21027" y="19860"/>
                    </a:cubicBezTo>
                    <a:cubicBezTo>
                      <a:pt x="21146" y="19744"/>
                      <a:pt x="21267" y="19630"/>
                      <a:pt x="21390" y="19518"/>
                    </a:cubicBezTo>
                    <a:cubicBezTo>
                      <a:pt x="24057" y="16782"/>
                      <a:pt x="27774" y="15332"/>
                      <a:pt x="31588" y="15539"/>
                    </a:cubicBezTo>
                    <a:cubicBezTo>
                      <a:pt x="35259" y="15762"/>
                      <a:pt x="38715" y="17344"/>
                      <a:pt x="41284" y="19976"/>
                    </a:cubicBezTo>
                    <a:lnTo>
                      <a:pt x="45160" y="24136"/>
                    </a:lnTo>
                    <a:cubicBezTo>
                      <a:pt x="45303" y="24290"/>
                      <a:pt x="45338" y="24265"/>
                      <a:pt x="45237" y="24080"/>
                    </a:cubicBezTo>
                    <a:lnTo>
                      <a:pt x="43471" y="20854"/>
                    </a:lnTo>
                    <a:cubicBezTo>
                      <a:pt x="41733" y="17531"/>
                      <a:pt x="41313" y="13673"/>
                      <a:pt x="42297" y="10053"/>
                    </a:cubicBezTo>
                    <a:cubicBezTo>
                      <a:pt x="43317" y="6373"/>
                      <a:pt x="45857" y="3302"/>
                      <a:pt x="49282" y="1612"/>
                    </a:cubicBezTo>
                    <a:cubicBezTo>
                      <a:pt x="52570" y="-62"/>
                      <a:pt x="56365" y="-448"/>
                      <a:pt x="59923" y="528"/>
                    </a:cubicBezTo>
                    <a:cubicBezTo>
                      <a:pt x="63601" y="1548"/>
                      <a:pt x="66669" y="4089"/>
                      <a:pt x="68355" y="7513"/>
                    </a:cubicBezTo>
                    <a:lnTo>
                      <a:pt x="74558" y="18749"/>
                    </a:lnTo>
                    <a:cubicBezTo>
                      <a:pt x="74640" y="18899"/>
                      <a:pt x="74680" y="18884"/>
                      <a:pt x="74646" y="18717"/>
                    </a:cubicBezTo>
                    <a:cubicBezTo>
                      <a:pt x="74646" y="18717"/>
                      <a:pt x="74609" y="18563"/>
                      <a:pt x="74597" y="18491"/>
                    </a:cubicBezTo>
                    <a:cubicBezTo>
                      <a:pt x="72940" y="10848"/>
                      <a:pt x="77793" y="3309"/>
                      <a:pt x="85436" y="1653"/>
                    </a:cubicBezTo>
                    <a:cubicBezTo>
                      <a:pt x="92925" y="30"/>
                      <a:pt x="100346" y="4659"/>
                      <a:pt x="102182" y="12098"/>
                    </a:cubicBezTo>
                    <a:lnTo>
                      <a:pt x="111098" y="49557"/>
                    </a:lnTo>
                    <a:cubicBezTo>
                      <a:pt x="122217" y="62087"/>
                      <a:pt x="138597" y="84010"/>
                      <a:pt x="135021" y="101071"/>
                    </a:cubicBezTo>
                    <a:lnTo>
                      <a:pt x="167992" y="137089"/>
                    </a:lnTo>
                    <a:lnTo>
                      <a:pt x="160635" y="143827"/>
                    </a:lnTo>
                    <a:lnTo>
                      <a:pt x="125783" y="105760"/>
                    </a:lnTo>
                    <a:cubicBezTo>
                      <a:pt x="124517" y="104380"/>
                      <a:pt x="124132" y="102408"/>
                      <a:pt x="124785" y="100653"/>
                    </a:cubicBezTo>
                    <a:cubicBezTo>
                      <a:pt x="128854" y="89708"/>
                      <a:pt x="116108" y="70036"/>
                      <a:pt x="102833" y="55277"/>
                    </a:cubicBezTo>
                    <a:cubicBezTo>
                      <a:pt x="102272" y="54658"/>
                      <a:pt x="101877" y="53907"/>
                      <a:pt x="101685" y="53094"/>
                    </a:cubicBezTo>
                    <a:lnTo>
                      <a:pt x="92516" y="14568"/>
                    </a:lnTo>
                    <a:cubicBezTo>
                      <a:pt x="91931" y="12255"/>
                      <a:pt x="89584" y="10854"/>
                      <a:pt x="87271" y="11438"/>
                    </a:cubicBezTo>
                    <a:cubicBezTo>
                      <a:pt x="87265" y="11439"/>
                      <a:pt x="87260" y="11441"/>
                      <a:pt x="87254" y="11442"/>
                    </a:cubicBezTo>
                    <a:cubicBezTo>
                      <a:pt x="85050" y="12120"/>
                      <a:pt x="83783" y="14426"/>
                      <a:pt x="84393" y="16650"/>
                    </a:cubicBezTo>
                    <a:lnTo>
                      <a:pt x="93047" y="52610"/>
                    </a:lnTo>
                    <a:cubicBezTo>
                      <a:pt x="93699" y="55287"/>
                      <a:pt x="92057" y="57986"/>
                      <a:pt x="89379" y="58638"/>
                    </a:cubicBezTo>
                    <a:cubicBezTo>
                      <a:pt x="87186" y="59172"/>
                      <a:pt x="84908" y="58167"/>
                      <a:pt x="83824" y="56188"/>
                    </a:cubicBezTo>
                    <a:lnTo>
                      <a:pt x="59521" y="12157"/>
                    </a:lnTo>
                    <a:cubicBezTo>
                      <a:pt x="59093" y="11169"/>
                      <a:pt x="58243" y="10426"/>
                      <a:pt x="57206" y="10134"/>
                    </a:cubicBezTo>
                    <a:cubicBezTo>
                      <a:pt x="56041" y="9835"/>
                      <a:pt x="54806" y="9980"/>
                      <a:pt x="53742" y="10541"/>
                    </a:cubicBezTo>
                    <a:cubicBezTo>
                      <a:pt x="52832" y="10974"/>
                      <a:pt x="52158" y="11787"/>
                      <a:pt x="51901" y="12761"/>
                    </a:cubicBezTo>
                    <a:cubicBezTo>
                      <a:pt x="51602" y="13927"/>
                      <a:pt x="51748" y="15163"/>
                      <a:pt x="52310" y="16228"/>
                    </a:cubicBezTo>
                    <a:lnTo>
                      <a:pt x="73314" y="54591"/>
                    </a:lnTo>
                    <a:cubicBezTo>
                      <a:pt x="74635" y="57009"/>
                      <a:pt x="73744" y="60040"/>
                      <a:pt x="71326" y="61361"/>
                    </a:cubicBezTo>
                    <a:cubicBezTo>
                      <a:pt x="69327" y="62452"/>
                      <a:pt x="66844" y="62051"/>
                      <a:pt x="65290" y="60388"/>
                    </a:cubicBezTo>
                    <a:lnTo>
                      <a:pt x="34107" y="26907"/>
                    </a:lnTo>
                    <a:cubicBezTo>
                      <a:pt x="33301" y="26094"/>
                      <a:pt x="32229" y="25598"/>
                      <a:pt x="31087" y="25510"/>
                    </a:cubicBezTo>
                    <a:cubicBezTo>
                      <a:pt x="30094" y="25472"/>
                      <a:pt x="29134" y="25861"/>
                      <a:pt x="28446" y="26577"/>
                    </a:cubicBezTo>
                    <a:cubicBezTo>
                      <a:pt x="26729" y="27949"/>
                      <a:pt x="26449" y="30452"/>
                      <a:pt x="27821" y="32168"/>
                    </a:cubicBezTo>
                    <a:cubicBezTo>
                      <a:pt x="27874" y="32236"/>
                      <a:pt x="27930" y="32301"/>
                      <a:pt x="27988" y="32364"/>
                    </a:cubicBezTo>
                    <a:lnTo>
                      <a:pt x="61597" y="68740"/>
                    </a:lnTo>
                    <a:cubicBezTo>
                      <a:pt x="63464" y="70766"/>
                      <a:pt x="63335" y="73922"/>
                      <a:pt x="61309" y="75789"/>
                    </a:cubicBezTo>
                    <a:cubicBezTo>
                      <a:pt x="59606" y="77358"/>
                      <a:pt x="57049" y="77550"/>
                      <a:pt x="55131" y="76252"/>
                    </a:cubicBezTo>
                    <a:lnTo>
                      <a:pt x="16615" y="50109"/>
                    </a:lnTo>
                    <a:cubicBezTo>
                      <a:pt x="14706" y="48754"/>
                      <a:pt x="12061" y="49203"/>
                      <a:pt x="10706" y="51111"/>
                    </a:cubicBezTo>
                    <a:cubicBezTo>
                      <a:pt x="9373" y="52991"/>
                      <a:pt x="9785" y="55591"/>
                      <a:pt x="11635" y="56966"/>
                    </a:cubicBezTo>
                    <a:lnTo>
                      <a:pt x="57995" y="88644"/>
                    </a:lnTo>
                    <a:cubicBezTo>
                      <a:pt x="58387" y="88913"/>
                      <a:pt x="58740" y="89237"/>
                      <a:pt x="59042" y="89605"/>
                    </a:cubicBezTo>
                    <a:cubicBezTo>
                      <a:pt x="63076" y="94719"/>
                      <a:pt x="66627" y="100197"/>
                      <a:pt x="69649" y="105967"/>
                    </a:cubicBezTo>
                    <a:cubicBezTo>
                      <a:pt x="70969" y="108386"/>
                      <a:pt x="70078" y="111417"/>
                      <a:pt x="67660" y="112736"/>
                    </a:cubicBezTo>
                    <a:cubicBezTo>
                      <a:pt x="66926" y="113136"/>
                      <a:pt x="66104" y="113346"/>
                      <a:pt x="65269" y="113346"/>
                    </a:cubicBezTo>
                    <a:cubicBezTo>
                      <a:pt x="64735" y="113345"/>
                      <a:pt x="64203" y="113302"/>
                      <a:pt x="63676" y="113216"/>
                    </a:cubicBezTo>
                    <a:cubicBezTo>
                      <a:pt x="51297" y="109829"/>
                      <a:pt x="38130" y="110796"/>
                      <a:pt x="26379" y="115954"/>
                    </a:cubicBezTo>
                    <a:cubicBezTo>
                      <a:pt x="25497" y="116444"/>
                      <a:pt x="24826" y="117240"/>
                      <a:pt x="24493" y="118191"/>
                    </a:cubicBezTo>
                    <a:cubicBezTo>
                      <a:pt x="24210" y="118988"/>
                      <a:pt x="24283" y="119869"/>
                      <a:pt x="24693" y="120608"/>
                    </a:cubicBezTo>
                    <a:cubicBezTo>
                      <a:pt x="25181" y="121510"/>
                      <a:pt x="25987" y="122200"/>
                      <a:pt x="26954" y="122543"/>
                    </a:cubicBezTo>
                    <a:cubicBezTo>
                      <a:pt x="27752" y="122825"/>
                      <a:pt x="28634" y="122753"/>
                      <a:pt x="29375" y="122343"/>
                    </a:cubicBezTo>
                    <a:cubicBezTo>
                      <a:pt x="36061" y="118694"/>
                      <a:pt x="46623" y="121012"/>
                      <a:pt x="58730" y="124170"/>
                    </a:cubicBezTo>
                    <a:cubicBezTo>
                      <a:pt x="70916" y="127109"/>
                      <a:pt x="86185" y="130789"/>
                      <a:pt x="100807" y="127352"/>
                    </a:cubicBezTo>
                    <a:cubicBezTo>
                      <a:pt x="102560" y="126941"/>
                      <a:pt x="104398" y="127503"/>
                      <a:pt x="105621" y="128824"/>
                    </a:cubicBezTo>
                    <a:lnTo>
                      <a:pt x="138635" y="164597"/>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8CE74F6A-00C6-0A06-B47E-36DA622196AF}"/>
                  </a:ext>
                </a:extLst>
              </p:cNvPr>
              <p:cNvSpPr/>
              <p:nvPr/>
            </p:nvSpPr>
            <p:spPr>
              <a:xfrm>
                <a:off x="-816980" y="-320860"/>
                <a:ext cx="164271" cy="177067"/>
              </a:xfrm>
              <a:custGeom>
                <a:avLst/>
                <a:gdLst>
                  <a:gd name="connsiteX0" fmla="*/ 59181 w 164271"/>
                  <a:gd name="connsiteY0" fmla="*/ 177045 h 177067"/>
                  <a:gd name="connsiteX1" fmla="*/ 52560 w 164271"/>
                  <a:gd name="connsiteY1" fmla="*/ 175465 h 177067"/>
                  <a:gd name="connsiteX2" fmla="*/ 45836 w 164271"/>
                  <a:gd name="connsiteY2" fmla="*/ 167161 h 177067"/>
                  <a:gd name="connsiteX3" fmla="*/ 46923 w 164271"/>
                  <a:gd name="connsiteY3" fmla="*/ 156522 h 177067"/>
                  <a:gd name="connsiteX4" fmla="*/ 48443 w 164271"/>
                  <a:gd name="connsiteY4" fmla="*/ 153660 h 177067"/>
                  <a:gd name="connsiteX5" fmla="*/ 48365 w 164271"/>
                  <a:gd name="connsiteY5" fmla="*/ 153606 h 177067"/>
                  <a:gd name="connsiteX6" fmla="*/ 44589 w 164271"/>
                  <a:gd name="connsiteY6" fmla="*/ 157916 h 177067"/>
                  <a:gd name="connsiteX7" fmla="*/ 33958 w 164271"/>
                  <a:gd name="connsiteY7" fmla="*/ 162827 h 177067"/>
                  <a:gd name="connsiteX8" fmla="*/ 25002 w 164271"/>
                  <a:gd name="connsiteY8" fmla="*/ 159534 h 177067"/>
                  <a:gd name="connsiteX9" fmla="*/ 19984 w 164271"/>
                  <a:gd name="connsiteY9" fmla="*/ 149659 h 177067"/>
                  <a:gd name="connsiteX10" fmla="*/ 23327 w 164271"/>
                  <a:gd name="connsiteY10" fmla="*/ 139416 h 177067"/>
                  <a:gd name="connsiteX11" fmla="*/ 26406 w 164271"/>
                  <a:gd name="connsiteY11" fmla="*/ 135921 h 177067"/>
                  <a:gd name="connsiteX12" fmla="*/ 26342 w 164271"/>
                  <a:gd name="connsiteY12" fmla="*/ 135850 h 177067"/>
                  <a:gd name="connsiteX13" fmla="*/ 24730 w 164271"/>
                  <a:gd name="connsiteY13" fmla="*/ 136957 h 177067"/>
                  <a:gd name="connsiteX14" fmla="*/ 16535 w 164271"/>
                  <a:gd name="connsiteY14" fmla="*/ 139895 h 177067"/>
                  <a:gd name="connsiteX15" fmla="*/ 5046 w 164271"/>
                  <a:gd name="connsiteY15" fmla="*/ 133544 h 177067"/>
                  <a:gd name="connsiteX16" fmla="*/ 8724 w 164271"/>
                  <a:gd name="connsiteY16" fmla="*/ 113786 h 177067"/>
                  <a:gd name="connsiteX17" fmla="*/ 18617 w 164271"/>
                  <a:gd name="connsiteY17" fmla="*/ 106969 h 177067"/>
                  <a:gd name="connsiteX18" fmla="*/ 18575 w 164271"/>
                  <a:gd name="connsiteY18" fmla="*/ 106886 h 177067"/>
                  <a:gd name="connsiteX19" fmla="*/ 14703 w 164271"/>
                  <a:gd name="connsiteY19" fmla="*/ 107332 h 177067"/>
                  <a:gd name="connsiteX20" fmla="*/ 895 w 164271"/>
                  <a:gd name="connsiteY20" fmla="*/ 97318 h 177067"/>
                  <a:gd name="connsiteX21" fmla="*/ 9182 w 164271"/>
                  <a:gd name="connsiteY21" fmla="*/ 78908 h 177067"/>
                  <a:gd name="connsiteX22" fmla="*/ 45841 w 164271"/>
                  <a:gd name="connsiteY22" fmla="*/ 65936 h 177067"/>
                  <a:gd name="connsiteX23" fmla="*/ 94393 w 164271"/>
                  <a:gd name="connsiteY23" fmla="*/ 36881 h 177067"/>
                  <a:gd name="connsiteX24" fmla="*/ 126491 w 164271"/>
                  <a:gd name="connsiteY24" fmla="*/ 0 h 177067"/>
                  <a:gd name="connsiteX25" fmla="*/ 134014 w 164271"/>
                  <a:gd name="connsiteY25" fmla="*/ 6550 h 177067"/>
                  <a:gd name="connsiteX26" fmla="*/ 100084 w 164271"/>
                  <a:gd name="connsiteY26" fmla="*/ 45534 h 177067"/>
                  <a:gd name="connsiteX27" fmla="*/ 95114 w 164271"/>
                  <a:gd name="connsiteY27" fmla="*/ 47099 h 177067"/>
                  <a:gd name="connsiteX28" fmla="*/ 52253 w 164271"/>
                  <a:gd name="connsiteY28" fmla="*/ 73668 h 177067"/>
                  <a:gd name="connsiteX29" fmla="*/ 50295 w 164271"/>
                  <a:gd name="connsiteY29" fmla="*/ 74941 h 177067"/>
                  <a:gd name="connsiteX30" fmla="*/ 12695 w 164271"/>
                  <a:gd name="connsiteY30" fmla="*/ 88242 h 177067"/>
                  <a:gd name="connsiteX31" fmla="*/ 10220 w 164271"/>
                  <a:gd name="connsiteY31" fmla="*/ 93759 h 177067"/>
                  <a:gd name="connsiteX32" fmla="*/ 14703 w 164271"/>
                  <a:gd name="connsiteY32" fmla="*/ 97352 h 177067"/>
                  <a:gd name="connsiteX33" fmla="*/ 16330 w 164271"/>
                  <a:gd name="connsiteY33" fmla="*/ 97149 h 177067"/>
                  <a:gd name="connsiteX34" fmla="*/ 51089 w 164271"/>
                  <a:gd name="connsiteY34" fmla="*/ 84799 h 177067"/>
                  <a:gd name="connsiteX35" fmla="*/ 57463 w 164271"/>
                  <a:gd name="connsiteY35" fmla="*/ 87825 h 177067"/>
                  <a:gd name="connsiteX36" fmla="*/ 55591 w 164271"/>
                  <a:gd name="connsiteY36" fmla="*/ 93610 h 177067"/>
                  <a:gd name="connsiteX37" fmla="*/ 14323 w 164271"/>
                  <a:gd name="connsiteY37" fmla="*/ 122044 h 177067"/>
                  <a:gd name="connsiteX38" fmla="*/ 13348 w 164271"/>
                  <a:gd name="connsiteY38" fmla="*/ 128012 h 177067"/>
                  <a:gd name="connsiteX39" fmla="*/ 16535 w 164271"/>
                  <a:gd name="connsiteY39" fmla="*/ 129916 h 177067"/>
                  <a:gd name="connsiteX40" fmla="*/ 18045 w 164271"/>
                  <a:gd name="connsiteY40" fmla="*/ 129546 h 177067"/>
                  <a:gd name="connsiteX41" fmla="*/ 18737 w 164271"/>
                  <a:gd name="connsiteY41" fmla="*/ 128970 h 177067"/>
                  <a:gd name="connsiteX42" fmla="*/ 54504 w 164271"/>
                  <a:gd name="connsiteY42" fmla="*/ 104203 h 177067"/>
                  <a:gd name="connsiteX43" fmla="*/ 61445 w 164271"/>
                  <a:gd name="connsiteY43" fmla="*/ 105471 h 177067"/>
                  <a:gd name="connsiteX44" fmla="*/ 61090 w 164271"/>
                  <a:gd name="connsiteY44" fmla="*/ 111599 h 177067"/>
                  <a:gd name="connsiteX45" fmla="*/ 30828 w 164271"/>
                  <a:gd name="connsiteY45" fmla="*/ 145998 h 177067"/>
                  <a:gd name="connsiteX46" fmla="*/ 29937 w 164271"/>
                  <a:gd name="connsiteY46" fmla="*/ 148931 h 177067"/>
                  <a:gd name="connsiteX47" fmla="*/ 31284 w 164271"/>
                  <a:gd name="connsiteY47" fmla="*/ 151790 h 177067"/>
                  <a:gd name="connsiteX48" fmla="*/ 33959 w 164271"/>
                  <a:gd name="connsiteY48" fmla="*/ 152848 h 177067"/>
                  <a:gd name="connsiteX49" fmla="*/ 36941 w 164271"/>
                  <a:gd name="connsiteY49" fmla="*/ 151514 h 177067"/>
                  <a:gd name="connsiteX50" fmla="*/ 69643 w 164271"/>
                  <a:gd name="connsiteY50" fmla="*/ 114189 h 177067"/>
                  <a:gd name="connsiteX51" fmla="*/ 76682 w 164271"/>
                  <a:gd name="connsiteY51" fmla="*/ 113710 h 177067"/>
                  <a:gd name="connsiteX52" fmla="*/ 77799 w 164271"/>
                  <a:gd name="connsiteY52" fmla="*/ 119826 h 177067"/>
                  <a:gd name="connsiteX53" fmla="*/ 55791 w 164271"/>
                  <a:gd name="connsiteY53" fmla="*/ 161104 h 177067"/>
                  <a:gd name="connsiteX54" fmla="*/ 55442 w 164271"/>
                  <a:gd name="connsiteY54" fmla="*/ 164455 h 177067"/>
                  <a:gd name="connsiteX55" fmla="*/ 57288 w 164271"/>
                  <a:gd name="connsiteY55" fmla="*/ 166677 h 177067"/>
                  <a:gd name="connsiteX56" fmla="*/ 57829 w 164271"/>
                  <a:gd name="connsiteY56" fmla="*/ 166992 h 177067"/>
                  <a:gd name="connsiteX57" fmla="*/ 59183 w 164271"/>
                  <a:gd name="connsiteY57" fmla="*/ 167069 h 177067"/>
                  <a:gd name="connsiteX58" fmla="*/ 63106 w 164271"/>
                  <a:gd name="connsiteY58" fmla="*/ 164534 h 177067"/>
                  <a:gd name="connsiteX59" fmla="*/ 89635 w 164271"/>
                  <a:gd name="connsiteY59" fmla="*/ 115120 h 177067"/>
                  <a:gd name="connsiteX60" fmla="*/ 90502 w 164271"/>
                  <a:gd name="connsiteY60" fmla="*/ 113952 h 177067"/>
                  <a:gd name="connsiteX61" fmla="*/ 106025 w 164271"/>
                  <a:gd name="connsiteY61" fmla="*/ 101803 h 177067"/>
                  <a:gd name="connsiteX62" fmla="*/ 112913 w 164271"/>
                  <a:gd name="connsiteY62" fmla="*/ 103332 h 177067"/>
                  <a:gd name="connsiteX63" fmla="*/ 113694 w 164271"/>
                  <a:gd name="connsiteY63" fmla="*/ 106012 h 177067"/>
                  <a:gd name="connsiteX64" fmla="*/ 113655 w 164271"/>
                  <a:gd name="connsiteY64" fmla="*/ 107110 h 177067"/>
                  <a:gd name="connsiteX65" fmla="*/ 120158 w 164271"/>
                  <a:gd name="connsiteY65" fmla="*/ 144021 h 177067"/>
                  <a:gd name="connsiteX66" fmla="*/ 125144 w 164271"/>
                  <a:gd name="connsiteY66" fmla="*/ 145031 h 177067"/>
                  <a:gd name="connsiteX67" fmla="*/ 126155 w 164271"/>
                  <a:gd name="connsiteY67" fmla="*/ 140045 h 177067"/>
                  <a:gd name="connsiteX68" fmla="*/ 126102 w 164271"/>
                  <a:gd name="connsiteY68" fmla="*/ 139967 h 177067"/>
                  <a:gd name="connsiteX69" fmla="*/ 124733 w 164271"/>
                  <a:gd name="connsiteY69" fmla="*/ 111329 h 177067"/>
                  <a:gd name="connsiteX70" fmla="*/ 124845 w 164271"/>
                  <a:gd name="connsiteY70" fmla="*/ 110437 h 177067"/>
                  <a:gd name="connsiteX71" fmla="*/ 123685 w 164271"/>
                  <a:gd name="connsiteY71" fmla="*/ 68147 h 177067"/>
                  <a:gd name="connsiteX72" fmla="*/ 124659 w 164271"/>
                  <a:gd name="connsiteY72" fmla="*/ 63283 h 177067"/>
                  <a:gd name="connsiteX73" fmla="*/ 156758 w 164271"/>
                  <a:gd name="connsiteY73" fmla="*/ 26592 h 177067"/>
                  <a:gd name="connsiteX74" fmla="*/ 164271 w 164271"/>
                  <a:gd name="connsiteY74" fmla="*/ 33161 h 177067"/>
                  <a:gd name="connsiteX75" fmla="*/ 134005 w 164271"/>
                  <a:gd name="connsiteY75" fmla="*/ 67758 h 177067"/>
                  <a:gd name="connsiteX76" fmla="*/ 134736 w 164271"/>
                  <a:gd name="connsiteY76" fmla="*/ 111736 h 177067"/>
                  <a:gd name="connsiteX77" fmla="*/ 134636 w 164271"/>
                  <a:gd name="connsiteY77" fmla="*/ 112570 h 177067"/>
                  <a:gd name="connsiteX78" fmla="*/ 134465 w 164271"/>
                  <a:gd name="connsiteY78" fmla="*/ 134522 h 177067"/>
                  <a:gd name="connsiteX79" fmla="*/ 130660 w 164271"/>
                  <a:gd name="connsiteY79" fmla="*/ 153340 h 177067"/>
                  <a:gd name="connsiteX80" fmla="*/ 111887 w 164271"/>
                  <a:gd name="connsiteY80" fmla="*/ 149601 h 177067"/>
                  <a:gd name="connsiteX81" fmla="*/ 103098 w 164271"/>
                  <a:gd name="connsiteY81" fmla="*/ 116173 h 177067"/>
                  <a:gd name="connsiteX82" fmla="*/ 103044 w 164271"/>
                  <a:gd name="connsiteY82" fmla="*/ 116127 h 177067"/>
                  <a:gd name="connsiteX83" fmla="*/ 103019 w 164271"/>
                  <a:gd name="connsiteY83" fmla="*/ 116136 h 177067"/>
                  <a:gd name="connsiteX84" fmla="*/ 98070 w 164271"/>
                  <a:gd name="connsiteY84" fmla="*/ 120499 h 177067"/>
                  <a:gd name="connsiteX85" fmla="*/ 71830 w 164271"/>
                  <a:gd name="connsiteY85" fmla="*/ 169370 h 177067"/>
                  <a:gd name="connsiteX86" fmla="*/ 59181 w 164271"/>
                  <a:gd name="connsiteY86" fmla="*/ 177045 h 17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4271" h="177067">
                    <a:moveTo>
                      <a:pt x="59181" y="177045"/>
                    </a:moveTo>
                    <a:cubicBezTo>
                      <a:pt x="56866" y="177189"/>
                      <a:pt x="54561" y="176639"/>
                      <a:pt x="52560" y="175465"/>
                    </a:cubicBezTo>
                    <a:cubicBezTo>
                      <a:pt x="49262" y="173751"/>
                      <a:pt x="46826" y="170743"/>
                      <a:pt x="45836" y="167161"/>
                    </a:cubicBezTo>
                    <a:cubicBezTo>
                      <a:pt x="44858" y="163603"/>
                      <a:pt x="45246" y="159809"/>
                      <a:pt x="46923" y="156522"/>
                    </a:cubicBezTo>
                    <a:lnTo>
                      <a:pt x="48443" y="153660"/>
                    </a:lnTo>
                    <a:cubicBezTo>
                      <a:pt x="48558" y="153449"/>
                      <a:pt x="48523" y="153425"/>
                      <a:pt x="48365" y="153606"/>
                    </a:cubicBezTo>
                    <a:lnTo>
                      <a:pt x="44589" y="157916"/>
                    </a:lnTo>
                    <a:cubicBezTo>
                      <a:pt x="42023" y="161144"/>
                      <a:pt x="38080" y="162965"/>
                      <a:pt x="33958" y="162827"/>
                    </a:cubicBezTo>
                    <a:cubicBezTo>
                      <a:pt x="30690" y="162757"/>
                      <a:pt x="27538" y="161598"/>
                      <a:pt x="25002" y="159534"/>
                    </a:cubicBezTo>
                    <a:cubicBezTo>
                      <a:pt x="22080" y="157043"/>
                      <a:pt x="20274" y="153488"/>
                      <a:pt x="19984" y="149659"/>
                    </a:cubicBezTo>
                    <a:cubicBezTo>
                      <a:pt x="19697" y="145936"/>
                      <a:pt x="20899" y="142252"/>
                      <a:pt x="23327" y="139416"/>
                    </a:cubicBezTo>
                    <a:lnTo>
                      <a:pt x="26406" y="135921"/>
                    </a:lnTo>
                    <a:cubicBezTo>
                      <a:pt x="26559" y="135747"/>
                      <a:pt x="26530" y="135715"/>
                      <a:pt x="26342" y="135850"/>
                    </a:cubicBezTo>
                    <a:lnTo>
                      <a:pt x="24730" y="136957"/>
                    </a:lnTo>
                    <a:cubicBezTo>
                      <a:pt x="22472" y="138944"/>
                      <a:pt x="19541" y="139995"/>
                      <a:pt x="16535" y="139895"/>
                    </a:cubicBezTo>
                    <a:cubicBezTo>
                      <a:pt x="11875" y="139866"/>
                      <a:pt x="7548" y="137475"/>
                      <a:pt x="5046" y="133544"/>
                    </a:cubicBezTo>
                    <a:cubicBezTo>
                      <a:pt x="721" y="127048"/>
                      <a:pt x="2351" y="118290"/>
                      <a:pt x="8724" y="113786"/>
                    </a:cubicBezTo>
                    <a:lnTo>
                      <a:pt x="18617" y="106969"/>
                    </a:lnTo>
                    <a:cubicBezTo>
                      <a:pt x="18742" y="106883"/>
                      <a:pt x="18722" y="106847"/>
                      <a:pt x="18575" y="106886"/>
                    </a:cubicBezTo>
                    <a:cubicBezTo>
                      <a:pt x="17312" y="107215"/>
                      <a:pt x="16008" y="107365"/>
                      <a:pt x="14703" y="107332"/>
                    </a:cubicBezTo>
                    <a:cubicBezTo>
                      <a:pt x="8464" y="107194"/>
                      <a:pt x="2964" y="103205"/>
                      <a:pt x="895" y="97318"/>
                    </a:cubicBezTo>
                    <a:cubicBezTo>
                      <a:pt x="-1825" y="89948"/>
                      <a:pt x="1862" y="81758"/>
                      <a:pt x="9182" y="78908"/>
                    </a:cubicBezTo>
                    <a:lnTo>
                      <a:pt x="45841" y="65936"/>
                    </a:lnTo>
                    <a:cubicBezTo>
                      <a:pt x="65691" y="45177"/>
                      <a:pt x="81569" y="35628"/>
                      <a:pt x="94393" y="36881"/>
                    </a:cubicBezTo>
                    <a:lnTo>
                      <a:pt x="126491" y="0"/>
                    </a:lnTo>
                    <a:lnTo>
                      <a:pt x="134014" y="6550"/>
                    </a:lnTo>
                    <a:lnTo>
                      <a:pt x="100084" y="45534"/>
                    </a:lnTo>
                    <a:cubicBezTo>
                      <a:pt x="98851" y="46945"/>
                      <a:pt x="96934" y="47548"/>
                      <a:pt x="95114" y="47099"/>
                    </a:cubicBezTo>
                    <a:cubicBezTo>
                      <a:pt x="89779" y="45768"/>
                      <a:pt x="77103" y="47434"/>
                      <a:pt x="52253" y="73668"/>
                    </a:cubicBezTo>
                    <a:cubicBezTo>
                      <a:pt x="51710" y="74241"/>
                      <a:pt x="51039" y="74677"/>
                      <a:pt x="50295" y="74941"/>
                    </a:cubicBezTo>
                    <a:lnTo>
                      <a:pt x="12695" y="88242"/>
                    </a:lnTo>
                    <a:cubicBezTo>
                      <a:pt x="10517" y="89113"/>
                      <a:pt x="9423" y="91554"/>
                      <a:pt x="10220" y="93759"/>
                    </a:cubicBezTo>
                    <a:cubicBezTo>
                      <a:pt x="10832" y="95765"/>
                      <a:pt x="12611" y="97191"/>
                      <a:pt x="14703" y="97352"/>
                    </a:cubicBezTo>
                    <a:cubicBezTo>
                      <a:pt x="15254" y="97393"/>
                      <a:pt x="15807" y="97325"/>
                      <a:pt x="16330" y="97149"/>
                    </a:cubicBezTo>
                    <a:lnTo>
                      <a:pt x="51089" y="84799"/>
                    </a:lnTo>
                    <a:cubicBezTo>
                      <a:pt x="53685" y="83875"/>
                      <a:pt x="56539" y="85230"/>
                      <a:pt x="57463" y="87825"/>
                    </a:cubicBezTo>
                    <a:cubicBezTo>
                      <a:pt x="58221" y="89955"/>
                      <a:pt x="57453" y="92328"/>
                      <a:pt x="55591" y="93610"/>
                    </a:cubicBezTo>
                    <a:lnTo>
                      <a:pt x="14323" y="122044"/>
                    </a:lnTo>
                    <a:cubicBezTo>
                      <a:pt x="12480" y="123468"/>
                      <a:pt x="12054" y="126076"/>
                      <a:pt x="13348" y="128012"/>
                    </a:cubicBezTo>
                    <a:cubicBezTo>
                      <a:pt x="14015" y="129150"/>
                      <a:pt x="15217" y="129868"/>
                      <a:pt x="16535" y="129916"/>
                    </a:cubicBezTo>
                    <a:cubicBezTo>
                      <a:pt x="17065" y="129960"/>
                      <a:pt x="17595" y="129831"/>
                      <a:pt x="18045" y="129546"/>
                    </a:cubicBezTo>
                    <a:cubicBezTo>
                      <a:pt x="18258" y="129334"/>
                      <a:pt x="18490" y="129141"/>
                      <a:pt x="18737" y="128970"/>
                    </a:cubicBezTo>
                    <a:lnTo>
                      <a:pt x="54504" y="104203"/>
                    </a:lnTo>
                    <a:cubicBezTo>
                      <a:pt x="56771" y="102636"/>
                      <a:pt x="59878" y="103204"/>
                      <a:pt x="61445" y="105471"/>
                    </a:cubicBezTo>
                    <a:cubicBezTo>
                      <a:pt x="62746" y="107353"/>
                      <a:pt x="62599" y="109879"/>
                      <a:pt x="61090" y="111599"/>
                    </a:cubicBezTo>
                    <a:lnTo>
                      <a:pt x="30828" y="145998"/>
                    </a:lnTo>
                    <a:cubicBezTo>
                      <a:pt x="30154" y="146819"/>
                      <a:pt x="29833" y="147874"/>
                      <a:pt x="29937" y="148931"/>
                    </a:cubicBezTo>
                    <a:cubicBezTo>
                      <a:pt x="29998" y="150023"/>
                      <a:pt x="30481" y="151048"/>
                      <a:pt x="31284" y="151790"/>
                    </a:cubicBezTo>
                    <a:cubicBezTo>
                      <a:pt x="32029" y="152437"/>
                      <a:pt x="32973" y="152810"/>
                      <a:pt x="33959" y="152848"/>
                    </a:cubicBezTo>
                    <a:cubicBezTo>
                      <a:pt x="35119" y="152967"/>
                      <a:pt x="36256" y="152458"/>
                      <a:pt x="36941" y="151514"/>
                    </a:cubicBezTo>
                    <a:lnTo>
                      <a:pt x="69643" y="114189"/>
                    </a:lnTo>
                    <a:cubicBezTo>
                      <a:pt x="71455" y="112113"/>
                      <a:pt x="74606" y="111898"/>
                      <a:pt x="76682" y="113710"/>
                    </a:cubicBezTo>
                    <a:cubicBezTo>
                      <a:pt x="78436" y="115239"/>
                      <a:pt x="78899" y="117776"/>
                      <a:pt x="77799" y="119826"/>
                    </a:cubicBezTo>
                    <a:lnTo>
                      <a:pt x="55791" y="161104"/>
                    </a:lnTo>
                    <a:cubicBezTo>
                      <a:pt x="55270" y="162141"/>
                      <a:pt x="55146" y="163333"/>
                      <a:pt x="55442" y="164455"/>
                    </a:cubicBezTo>
                    <a:cubicBezTo>
                      <a:pt x="55702" y="165430"/>
                      <a:pt x="56376" y="166243"/>
                      <a:pt x="57288" y="166677"/>
                    </a:cubicBezTo>
                    <a:cubicBezTo>
                      <a:pt x="57475" y="166771"/>
                      <a:pt x="57655" y="166876"/>
                      <a:pt x="57829" y="166992"/>
                    </a:cubicBezTo>
                    <a:cubicBezTo>
                      <a:pt x="58276" y="167065"/>
                      <a:pt x="58730" y="167090"/>
                      <a:pt x="59183" y="167069"/>
                    </a:cubicBezTo>
                    <a:cubicBezTo>
                      <a:pt x="60849" y="166981"/>
                      <a:pt x="62342" y="166016"/>
                      <a:pt x="63106" y="164534"/>
                    </a:cubicBezTo>
                    <a:lnTo>
                      <a:pt x="89635" y="115120"/>
                    </a:lnTo>
                    <a:cubicBezTo>
                      <a:pt x="89864" y="114689"/>
                      <a:pt x="90157" y="114296"/>
                      <a:pt x="90502" y="113952"/>
                    </a:cubicBezTo>
                    <a:cubicBezTo>
                      <a:pt x="95209" y="109338"/>
                      <a:pt x="100415" y="105263"/>
                      <a:pt x="106025" y="101803"/>
                    </a:cubicBezTo>
                    <a:cubicBezTo>
                      <a:pt x="108350" y="100323"/>
                      <a:pt x="111434" y="101008"/>
                      <a:pt x="112913" y="103332"/>
                    </a:cubicBezTo>
                    <a:cubicBezTo>
                      <a:pt x="113423" y="104133"/>
                      <a:pt x="113694" y="105063"/>
                      <a:pt x="113694" y="106012"/>
                    </a:cubicBezTo>
                    <a:cubicBezTo>
                      <a:pt x="113694" y="106225"/>
                      <a:pt x="113680" y="106899"/>
                      <a:pt x="113655" y="107110"/>
                    </a:cubicBezTo>
                    <a:cubicBezTo>
                      <a:pt x="111592" y="119795"/>
                      <a:pt x="113884" y="132805"/>
                      <a:pt x="120158" y="144021"/>
                    </a:cubicBezTo>
                    <a:cubicBezTo>
                      <a:pt x="121256" y="145677"/>
                      <a:pt x="123488" y="146129"/>
                      <a:pt x="125144" y="145031"/>
                    </a:cubicBezTo>
                    <a:cubicBezTo>
                      <a:pt x="126800" y="143933"/>
                      <a:pt x="127252" y="141700"/>
                      <a:pt x="126155" y="140045"/>
                    </a:cubicBezTo>
                    <a:cubicBezTo>
                      <a:pt x="126137" y="140019"/>
                      <a:pt x="126120" y="139993"/>
                      <a:pt x="126102" y="139967"/>
                    </a:cubicBezTo>
                    <a:cubicBezTo>
                      <a:pt x="121956" y="133453"/>
                      <a:pt x="123242" y="123199"/>
                      <a:pt x="124733" y="111329"/>
                    </a:cubicBezTo>
                    <a:lnTo>
                      <a:pt x="124845" y="110437"/>
                    </a:lnTo>
                    <a:cubicBezTo>
                      <a:pt x="126764" y="96509"/>
                      <a:pt x="128246" y="81827"/>
                      <a:pt x="123685" y="68147"/>
                    </a:cubicBezTo>
                    <a:cubicBezTo>
                      <a:pt x="123124" y="66467"/>
                      <a:pt x="123495" y="64616"/>
                      <a:pt x="124659" y="63283"/>
                    </a:cubicBezTo>
                    <a:lnTo>
                      <a:pt x="156758" y="26592"/>
                    </a:lnTo>
                    <a:lnTo>
                      <a:pt x="164271" y="33161"/>
                    </a:lnTo>
                    <a:lnTo>
                      <a:pt x="134005" y="67758"/>
                    </a:lnTo>
                    <a:cubicBezTo>
                      <a:pt x="137317" y="82205"/>
                      <a:pt x="137565" y="97186"/>
                      <a:pt x="134736" y="111736"/>
                    </a:cubicBezTo>
                    <a:lnTo>
                      <a:pt x="134636" y="112570"/>
                    </a:lnTo>
                    <a:cubicBezTo>
                      <a:pt x="133544" y="121270"/>
                      <a:pt x="132307" y="131130"/>
                      <a:pt x="134465" y="134522"/>
                    </a:cubicBezTo>
                    <a:cubicBezTo>
                      <a:pt x="138611" y="140769"/>
                      <a:pt x="136907" y="149194"/>
                      <a:pt x="130660" y="153340"/>
                    </a:cubicBezTo>
                    <a:cubicBezTo>
                      <a:pt x="124439" y="157468"/>
                      <a:pt x="116052" y="155798"/>
                      <a:pt x="111887" y="149601"/>
                    </a:cubicBezTo>
                    <a:cubicBezTo>
                      <a:pt x="105801" y="139537"/>
                      <a:pt x="102749" y="127929"/>
                      <a:pt x="103098" y="116173"/>
                    </a:cubicBezTo>
                    <a:cubicBezTo>
                      <a:pt x="103096" y="116146"/>
                      <a:pt x="103071" y="116125"/>
                      <a:pt x="103044" y="116127"/>
                    </a:cubicBezTo>
                    <a:cubicBezTo>
                      <a:pt x="103035" y="116128"/>
                      <a:pt x="103027" y="116131"/>
                      <a:pt x="103019" y="116136"/>
                    </a:cubicBezTo>
                    <a:cubicBezTo>
                      <a:pt x="101233" y="117566"/>
                      <a:pt x="99597" y="119010"/>
                      <a:pt x="98070" y="120499"/>
                    </a:cubicBezTo>
                    <a:lnTo>
                      <a:pt x="71830" y="169370"/>
                    </a:lnTo>
                    <a:cubicBezTo>
                      <a:pt x="69298" y="174015"/>
                      <a:pt x="64470" y="176945"/>
                      <a:pt x="59181" y="177045"/>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9FF37B48-E174-9FCB-7EF8-EC2C0C55EDE8}"/>
                  </a:ext>
                </a:extLst>
              </p:cNvPr>
              <p:cNvSpPr/>
              <p:nvPr/>
            </p:nvSpPr>
            <p:spPr>
              <a:xfrm>
                <a:off x="-988838" y="-320994"/>
                <a:ext cx="169340" cy="169393"/>
              </a:xfrm>
              <a:custGeom>
                <a:avLst/>
                <a:gdLst>
                  <a:gd name="connsiteX0" fmla="*/ 112308 w 169340"/>
                  <a:gd name="connsiteY0" fmla="*/ 169381 h 169393"/>
                  <a:gd name="connsiteX1" fmla="*/ 99723 w 169340"/>
                  <a:gd name="connsiteY1" fmla="*/ 162284 h 169393"/>
                  <a:gd name="connsiteX2" fmla="*/ 93255 w 169340"/>
                  <a:gd name="connsiteY2" fmla="*/ 150691 h 169393"/>
                  <a:gd name="connsiteX3" fmla="*/ 93166 w 169340"/>
                  <a:gd name="connsiteY3" fmla="*/ 150723 h 169393"/>
                  <a:gd name="connsiteX4" fmla="*/ 93321 w 169340"/>
                  <a:gd name="connsiteY4" fmla="*/ 151303 h 169393"/>
                  <a:gd name="connsiteX5" fmla="*/ 83352 w 169340"/>
                  <a:gd name="connsiteY5" fmla="*/ 168161 h 169393"/>
                  <a:gd name="connsiteX6" fmla="*/ 79294 w 169340"/>
                  <a:gd name="connsiteY6" fmla="*/ 168925 h 169393"/>
                  <a:gd name="connsiteX7" fmla="*/ 65710 w 169340"/>
                  <a:gd name="connsiteY7" fmla="*/ 158137 h 169393"/>
                  <a:gd name="connsiteX8" fmla="*/ 56439 w 169340"/>
                  <a:gd name="connsiteY8" fmla="*/ 121040 h 169393"/>
                  <a:gd name="connsiteX9" fmla="*/ 33228 w 169340"/>
                  <a:gd name="connsiteY9" fmla="*/ 69735 h 169393"/>
                  <a:gd name="connsiteX10" fmla="*/ 0 w 169340"/>
                  <a:gd name="connsiteY10" fmla="*/ 34342 h 169393"/>
                  <a:gd name="connsiteX11" fmla="*/ 7279 w 169340"/>
                  <a:gd name="connsiteY11" fmla="*/ 27514 h 169393"/>
                  <a:gd name="connsiteX12" fmla="*/ 42584 w 169340"/>
                  <a:gd name="connsiteY12" fmla="*/ 65121 h 169393"/>
                  <a:gd name="connsiteX13" fmla="*/ 43482 w 169340"/>
                  <a:gd name="connsiteY13" fmla="*/ 70609 h 169393"/>
                  <a:gd name="connsiteX14" fmla="*/ 64486 w 169340"/>
                  <a:gd name="connsiteY14" fmla="*/ 115002 h 169393"/>
                  <a:gd name="connsiteX15" fmla="*/ 65797 w 169340"/>
                  <a:gd name="connsiteY15" fmla="*/ 117320 h 169393"/>
                  <a:gd name="connsiteX16" fmla="*/ 75426 w 169340"/>
                  <a:gd name="connsiteY16" fmla="*/ 155846 h 169393"/>
                  <a:gd name="connsiteX17" fmla="*/ 79300 w 169340"/>
                  <a:gd name="connsiteY17" fmla="*/ 158946 h 169393"/>
                  <a:gd name="connsiteX18" fmla="*/ 80284 w 169340"/>
                  <a:gd name="connsiteY18" fmla="*/ 158662 h 169393"/>
                  <a:gd name="connsiteX19" fmla="*/ 83576 w 169340"/>
                  <a:gd name="connsiteY19" fmla="*/ 153418 h 169393"/>
                  <a:gd name="connsiteX20" fmla="*/ 83563 w 169340"/>
                  <a:gd name="connsiteY20" fmla="*/ 153360 h 169393"/>
                  <a:gd name="connsiteX21" fmla="*/ 74899 w 169340"/>
                  <a:gd name="connsiteY21" fmla="*/ 117402 h 169393"/>
                  <a:gd name="connsiteX22" fmla="*/ 78581 w 169340"/>
                  <a:gd name="connsiteY22" fmla="*/ 111383 h 169393"/>
                  <a:gd name="connsiteX23" fmla="*/ 84108 w 169340"/>
                  <a:gd name="connsiteY23" fmla="*/ 113805 h 169393"/>
                  <a:gd name="connsiteX24" fmla="*/ 108410 w 169340"/>
                  <a:gd name="connsiteY24" fmla="*/ 157376 h 169393"/>
                  <a:gd name="connsiteX25" fmla="*/ 112308 w 169340"/>
                  <a:gd name="connsiteY25" fmla="*/ 159403 h 169393"/>
                  <a:gd name="connsiteX26" fmla="*/ 114121 w 169340"/>
                  <a:gd name="connsiteY26" fmla="*/ 158867 h 169393"/>
                  <a:gd name="connsiteX27" fmla="*/ 114661 w 169340"/>
                  <a:gd name="connsiteY27" fmla="*/ 158554 h 169393"/>
                  <a:gd name="connsiteX28" fmla="*/ 116459 w 169340"/>
                  <a:gd name="connsiteY28" fmla="*/ 156329 h 169393"/>
                  <a:gd name="connsiteX29" fmla="*/ 116201 w 169340"/>
                  <a:gd name="connsiteY29" fmla="*/ 153057 h 169393"/>
                  <a:gd name="connsiteX30" fmla="*/ 95105 w 169340"/>
                  <a:gd name="connsiteY30" fmla="*/ 114984 h 169393"/>
                  <a:gd name="connsiteX31" fmla="*/ 97051 w 169340"/>
                  <a:gd name="connsiteY31" fmla="*/ 108202 h 169393"/>
                  <a:gd name="connsiteX32" fmla="*/ 103121 w 169340"/>
                  <a:gd name="connsiteY32" fmla="*/ 109165 h 169393"/>
                  <a:gd name="connsiteX33" fmla="*/ 134303 w 169340"/>
                  <a:gd name="connsiteY33" fmla="*/ 142646 h 169393"/>
                  <a:gd name="connsiteX34" fmla="*/ 140651 w 169340"/>
                  <a:gd name="connsiteY34" fmla="*/ 142729 h 169393"/>
                  <a:gd name="connsiteX35" fmla="*/ 140651 w 169340"/>
                  <a:gd name="connsiteY35" fmla="*/ 136951 h 169393"/>
                  <a:gd name="connsiteX36" fmla="*/ 107289 w 169340"/>
                  <a:gd name="connsiteY36" fmla="*/ 101298 h 169393"/>
                  <a:gd name="connsiteX37" fmla="*/ 107527 w 169340"/>
                  <a:gd name="connsiteY37" fmla="*/ 94246 h 169393"/>
                  <a:gd name="connsiteX38" fmla="*/ 113711 w 169340"/>
                  <a:gd name="connsiteY38" fmla="*/ 93746 h 169393"/>
                  <a:gd name="connsiteX39" fmla="*/ 152689 w 169340"/>
                  <a:gd name="connsiteY39" fmla="*/ 119889 h 169393"/>
                  <a:gd name="connsiteX40" fmla="*/ 154955 w 169340"/>
                  <a:gd name="connsiteY40" fmla="*/ 120421 h 169393"/>
                  <a:gd name="connsiteX41" fmla="*/ 158597 w 169340"/>
                  <a:gd name="connsiteY41" fmla="*/ 118512 h 169393"/>
                  <a:gd name="connsiteX42" fmla="*/ 157686 w 169340"/>
                  <a:gd name="connsiteY42" fmla="*/ 112591 h 169393"/>
                  <a:gd name="connsiteX43" fmla="*/ 110921 w 169340"/>
                  <a:gd name="connsiteY43" fmla="*/ 81402 h 169393"/>
                  <a:gd name="connsiteX44" fmla="*/ 109823 w 169340"/>
                  <a:gd name="connsiteY44" fmla="*/ 80409 h 169393"/>
                  <a:gd name="connsiteX45" fmla="*/ 99216 w 169340"/>
                  <a:gd name="connsiteY45" fmla="*/ 64045 h 169393"/>
                  <a:gd name="connsiteX46" fmla="*/ 101206 w 169340"/>
                  <a:gd name="connsiteY46" fmla="*/ 57275 h 169393"/>
                  <a:gd name="connsiteX47" fmla="*/ 103597 w 169340"/>
                  <a:gd name="connsiteY47" fmla="*/ 56666 h 169393"/>
                  <a:gd name="connsiteX48" fmla="*/ 105190 w 169340"/>
                  <a:gd name="connsiteY48" fmla="*/ 56796 h 169393"/>
                  <a:gd name="connsiteX49" fmla="*/ 142487 w 169340"/>
                  <a:gd name="connsiteY49" fmla="*/ 54058 h 169393"/>
                  <a:gd name="connsiteX50" fmla="*/ 144071 w 169340"/>
                  <a:gd name="connsiteY50" fmla="*/ 52062 h 169393"/>
                  <a:gd name="connsiteX51" fmla="*/ 143715 w 169340"/>
                  <a:gd name="connsiteY51" fmla="*/ 49400 h 169393"/>
                  <a:gd name="connsiteX52" fmla="*/ 141698 w 169340"/>
                  <a:gd name="connsiteY52" fmla="*/ 47770 h 169393"/>
                  <a:gd name="connsiteX53" fmla="*/ 139033 w 169340"/>
                  <a:gd name="connsiteY53" fmla="*/ 48128 h 169393"/>
                  <a:gd name="connsiteX54" fmla="*/ 110662 w 169340"/>
                  <a:gd name="connsiteY54" fmla="*/ 46980 h 169393"/>
                  <a:gd name="connsiteX55" fmla="*/ 109872 w 169340"/>
                  <a:gd name="connsiteY55" fmla="*/ 46809 h 169393"/>
                  <a:gd name="connsiteX56" fmla="*/ 67732 w 169340"/>
                  <a:gd name="connsiteY56" fmla="*/ 44006 h 169393"/>
                  <a:gd name="connsiteX57" fmla="*/ 62811 w 169340"/>
                  <a:gd name="connsiteY57" fmla="*/ 42592 h 169393"/>
                  <a:gd name="connsiteX58" fmla="*/ 29339 w 169340"/>
                  <a:gd name="connsiteY58" fmla="*/ 6819 h 169393"/>
                  <a:gd name="connsiteX59" fmla="*/ 36627 w 169340"/>
                  <a:gd name="connsiteY59" fmla="*/ 0 h 169393"/>
                  <a:gd name="connsiteX60" fmla="*/ 68121 w 169340"/>
                  <a:gd name="connsiteY60" fmla="*/ 33663 h 169393"/>
                  <a:gd name="connsiteX61" fmla="*/ 112104 w 169340"/>
                  <a:gd name="connsiteY61" fmla="*/ 37084 h 169393"/>
                  <a:gd name="connsiteX62" fmla="*/ 112781 w 169340"/>
                  <a:gd name="connsiteY62" fmla="*/ 37230 h 169393"/>
                  <a:gd name="connsiteX63" fmla="*/ 134223 w 169340"/>
                  <a:gd name="connsiteY63" fmla="*/ 39390 h 169393"/>
                  <a:gd name="connsiteX64" fmla="*/ 144368 w 169340"/>
                  <a:gd name="connsiteY64" fmla="*/ 38159 h 169393"/>
                  <a:gd name="connsiteX65" fmla="*/ 152436 w 169340"/>
                  <a:gd name="connsiteY65" fmla="*/ 44559 h 169393"/>
                  <a:gd name="connsiteX66" fmla="*/ 153683 w 169340"/>
                  <a:gd name="connsiteY66" fmla="*/ 54737 h 169393"/>
                  <a:gd name="connsiteX67" fmla="*/ 147286 w 169340"/>
                  <a:gd name="connsiteY67" fmla="*/ 62807 h 169393"/>
                  <a:gd name="connsiteX68" fmla="*/ 113387 w 169340"/>
                  <a:gd name="connsiteY68" fmla="*/ 68260 h 169393"/>
                  <a:gd name="connsiteX69" fmla="*/ 113337 w 169340"/>
                  <a:gd name="connsiteY69" fmla="*/ 68309 h 169393"/>
                  <a:gd name="connsiteX70" fmla="*/ 113342 w 169340"/>
                  <a:gd name="connsiteY70" fmla="*/ 68332 h 169393"/>
                  <a:gd name="connsiteX71" fmla="*/ 117088 w 169340"/>
                  <a:gd name="connsiteY71" fmla="*/ 73521 h 169393"/>
                  <a:gd name="connsiteX72" fmla="*/ 163223 w 169340"/>
                  <a:gd name="connsiteY72" fmla="*/ 104286 h 169393"/>
                  <a:gd name="connsiteX73" fmla="*/ 166740 w 169340"/>
                  <a:gd name="connsiteY73" fmla="*/ 124280 h 169393"/>
                  <a:gd name="connsiteX74" fmla="*/ 154955 w 169340"/>
                  <a:gd name="connsiteY74" fmla="*/ 130396 h 169393"/>
                  <a:gd name="connsiteX75" fmla="*/ 147142 w 169340"/>
                  <a:gd name="connsiteY75" fmla="*/ 128182 h 169393"/>
                  <a:gd name="connsiteX76" fmla="*/ 144718 w 169340"/>
                  <a:gd name="connsiteY76" fmla="*/ 126557 h 169393"/>
                  <a:gd name="connsiteX77" fmla="*/ 144658 w 169340"/>
                  <a:gd name="connsiteY77" fmla="*/ 126630 h 169393"/>
                  <a:gd name="connsiteX78" fmla="*/ 148051 w 169340"/>
                  <a:gd name="connsiteY78" fmla="*/ 130255 h 169393"/>
                  <a:gd name="connsiteX79" fmla="*/ 147476 w 169340"/>
                  <a:gd name="connsiteY79" fmla="*/ 150031 h 169393"/>
                  <a:gd name="connsiteX80" fmla="*/ 146945 w 169340"/>
                  <a:gd name="connsiteY80" fmla="*/ 150493 h 169393"/>
                  <a:gd name="connsiteX81" fmla="*/ 137531 w 169340"/>
                  <a:gd name="connsiteY81" fmla="*/ 153786 h 169393"/>
                  <a:gd name="connsiteX82" fmla="*/ 127120 w 169340"/>
                  <a:gd name="connsiteY82" fmla="*/ 149571 h 169393"/>
                  <a:gd name="connsiteX83" fmla="*/ 123827 w 169340"/>
                  <a:gd name="connsiteY83" fmla="*/ 146032 h 169393"/>
                  <a:gd name="connsiteX84" fmla="*/ 123750 w 169340"/>
                  <a:gd name="connsiteY84" fmla="*/ 146087 h 169393"/>
                  <a:gd name="connsiteX85" fmla="*/ 124929 w 169340"/>
                  <a:gd name="connsiteY85" fmla="*/ 148214 h 169393"/>
                  <a:gd name="connsiteX86" fmla="*/ 125991 w 169340"/>
                  <a:gd name="connsiteY86" fmla="*/ 159275 h 169393"/>
                  <a:gd name="connsiteX87" fmla="*/ 119394 w 169340"/>
                  <a:gd name="connsiteY87" fmla="*/ 167340 h 169393"/>
                  <a:gd name="connsiteX88" fmla="*/ 112308 w 169340"/>
                  <a:gd name="connsiteY88" fmla="*/ 169381 h 16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69340" h="169393">
                    <a:moveTo>
                      <a:pt x="112308" y="169381"/>
                    </a:moveTo>
                    <a:cubicBezTo>
                      <a:pt x="107106" y="169595"/>
                      <a:pt x="102231" y="166846"/>
                      <a:pt x="99723" y="162284"/>
                    </a:cubicBezTo>
                    <a:lnTo>
                      <a:pt x="93255" y="150691"/>
                    </a:lnTo>
                    <a:cubicBezTo>
                      <a:pt x="93173" y="150544"/>
                      <a:pt x="93133" y="150559"/>
                      <a:pt x="93166" y="150723"/>
                    </a:cubicBezTo>
                    <a:lnTo>
                      <a:pt x="93321" y="151303"/>
                    </a:lnTo>
                    <a:cubicBezTo>
                      <a:pt x="94920" y="158665"/>
                      <a:pt x="90574" y="166014"/>
                      <a:pt x="83352" y="168161"/>
                    </a:cubicBezTo>
                    <a:cubicBezTo>
                      <a:pt x="82077" y="168726"/>
                      <a:pt x="80688" y="168988"/>
                      <a:pt x="79294" y="168925"/>
                    </a:cubicBezTo>
                    <a:cubicBezTo>
                      <a:pt x="72786" y="168988"/>
                      <a:pt x="67122" y="164490"/>
                      <a:pt x="65710" y="158137"/>
                    </a:cubicBezTo>
                    <a:lnTo>
                      <a:pt x="56439" y="121040"/>
                    </a:lnTo>
                    <a:cubicBezTo>
                      <a:pt x="51187" y="115526"/>
                      <a:pt x="27851" y="89612"/>
                      <a:pt x="33228" y="69735"/>
                    </a:cubicBezTo>
                    <a:lnTo>
                      <a:pt x="0" y="34342"/>
                    </a:lnTo>
                    <a:lnTo>
                      <a:pt x="7279" y="27514"/>
                    </a:lnTo>
                    <a:lnTo>
                      <a:pt x="42584" y="65121"/>
                    </a:lnTo>
                    <a:cubicBezTo>
                      <a:pt x="43969" y="66599"/>
                      <a:pt x="44324" y="68767"/>
                      <a:pt x="43482" y="70609"/>
                    </a:cubicBezTo>
                    <a:cubicBezTo>
                      <a:pt x="38143" y="82302"/>
                      <a:pt x="53533" y="104045"/>
                      <a:pt x="64486" y="115002"/>
                    </a:cubicBezTo>
                    <a:cubicBezTo>
                      <a:pt x="65125" y="115642"/>
                      <a:pt x="65578" y="116443"/>
                      <a:pt x="65797" y="117320"/>
                    </a:cubicBezTo>
                    <a:lnTo>
                      <a:pt x="75426" y="155846"/>
                    </a:lnTo>
                    <a:cubicBezTo>
                      <a:pt x="75810" y="157673"/>
                      <a:pt x="77433" y="158972"/>
                      <a:pt x="79300" y="158946"/>
                    </a:cubicBezTo>
                    <a:cubicBezTo>
                      <a:pt x="79618" y="158820"/>
                      <a:pt x="79947" y="158726"/>
                      <a:pt x="80284" y="158662"/>
                    </a:cubicBezTo>
                    <a:cubicBezTo>
                      <a:pt x="82641" y="158123"/>
                      <a:pt x="84115" y="155775"/>
                      <a:pt x="83576" y="153418"/>
                    </a:cubicBezTo>
                    <a:cubicBezTo>
                      <a:pt x="83572" y="153398"/>
                      <a:pt x="83567" y="153379"/>
                      <a:pt x="83563" y="153360"/>
                    </a:cubicBezTo>
                    <a:lnTo>
                      <a:pt x="74899" y="117402"/>
                    </a:lnTo>
                    <a:cubicBezTo>
                      <a:pt x="74254" y="114723"/>
                      <a:pt x="75903" y="112029"/>
                      <a:pt x="78581" y="111383"/>
                    </a:cubicBezTo>
                    <a:cubicBezTo>
                      <a:pt x="80758" y="110859"/>
                      <a:pt x="83018" y="111849"/>
                      <a:pt x="84108" y="113805"/>
                    </a:cubicBezTo>
                    <a:lnTo>
                      <a:pt x="108410" y="157376"/>
                    </a:lnTo>
                    <a:cubicBezTo>
                      <a:pt x="109143" y="158815"/>
                      <a:pt x="110709" y="159630"/>
                      <a:pt x="112308" y="159403"/>
                    </a:cubicBezTo>
                    <a:cubicBezTo>
                      <a:pt x="112947" y="159376"/>
                      <a:pt x="113569" y="159192"/>
                      <a:pt x="114121" y="158867"/>
                    </a:cubicBezTo>
                    <a:cubicBezTo>
                      <a:pt x="114294" y="158752"/>
                      <a:pt x="114475" y="158648"/>
                      <a:pt x="114661" y="158554"/>
                    </a:cubicBezTo>
                    <a:cubicBezTo>
                      <a:pt x="115541" y="158090"/>
                      <a:pt x="116191" y="157286"/>
                      <a:pt x="116459" y="156329"/>
                    </a:cubicBezTo>
                    <a:cubicBezTo>
                      <a:pt x="116811" y="155247"/>
                      <a:pt x="116719" y="154070"/>
                      <a:pt x="116201" y="153057"/>
                    </a:cubicBezTo>
                    <a:lnTo>
                      <a:pt x="95105" y="114984"/>
                    </a:lnTo>
                    <a:cubicBezTo>
                      <a:pt x="93770" y="112574"/>
                      <a:pt x="94641" y="109537"/>
                      <a:pt x="97051" y="108202"/>
                    </a:cubicBezTo>
                    <a:cubicBezTo>
                      <a:pt x="99055" y="107091"/>
                      <a:pt x="101559" y="107489"/>
                      <a:pt x="103121" y="109165"/>
                    </a:cubicBezTo>
                    <a:lnTo>
                      <a:pt x="134303" y="142646"/>
                    </a:lnTo>
                    <a:cubicBezTo>
                      <a:pt x="136125" y="144192"/>
                      <a:pt x="138789" y="144227"/>
                      <a:pt x="140651" y="142729"/>
                    </a:cubicBezTo>
                    <a:cubicBezTo>
                      <a:pt x="142137" y="141090"/>
                      <a:pt x="142137" y="138590"/>
                      <a:pt x="140651" y="136951"/>
                    </a:cubicBezTo>
                    <a:lnTo>
                      <a:pt x="107289" y="101298"/>
                    </a:lnTo>
                    <a:cubicBezTo>
                      <a:pt x="105408" y="99285"/>
                      <a:pt x="105514" y="96128"/>
                      <a:pt x="107527" y="94246"/>
                    </a:cubicBezTo>
                    <a:cubicBezTo>
                      <a:pt x="109221" y="92662"/>
                      <a:pt x="111784" y="92455"/>
                      <a:pt x="113711" y="93746"/>
                    </a:cubicBezTo>
                    <a:lnTo>
                      <a:pt x="152689" y="119889"/>
                    </a:lnTo>
                    <a:cubicBezTo>
                      <a:pt x="153383" y="120266"/>
                      <a:pt x="154165" y="120449"/>
                      <a:pt x="154955" y="120421"/>
                    </a:cubicBezTo>
                    <a:cubicBezTo>
                      <a:pt x="156401" y="120391"/>
                      <a:pt x="157750" y="119684"/>
                      <a:pt x="158597" y="118512"/>
                    </a:cubicBezTo>
                    <a:cubicBezTo>
                      <a:pt x="159882" y="116602"/>
                      <a:pt x="159486" y="114026"/>
                      <a:pt x="157686" y="112591"/>
                    </a:cubicBezTo>
                    <a:lnTo>
                      <a:pt x="110921" y="81402"/>
                    </a:lnTo>
                    <a:cubicBezTo>
                      <a:pt x="110509" y="81127"/>
                      <a:pt x="110138" y="80792"/>
                      <a:pt x="109823" y="80409"/>
                    </a:cubicBezTo>
                    <a:cubicBezTo>
                      <a:pt x="105788" y="75295"/>
                      <a:pt x="102237" y="69817"/>
                      <a:pt x="99216" y="64045"/>
                    </a:cubicBezTo>
                    <a:cubicBezTo>
                      <a:pt x="97897" y="61626"/>
                      <a:pt x="98787" y="58595"/>
                      <a:pt x="101206" y="57275"/>
                    </a:cubicBezTo>
                    <a:cubicBezTo>
                      <a:pt x="101940" y="56875"/>
                      <a:pt x="102762" y="56666"/>
                      <a:pt x="103597" y="56666"/>
                    </a:cubicBezTo>
                    <a:cubicBezTo>
                      <a:pt x="104131" y="56666"/>
                      <a:pt x="104664" y="56709"/>
                      <a:pt x="105190" y="56796"/>
                    </a:cubicBezTo>
                    <a:cubicBezTo>
                      <a:pt x="117569" y="60180"/>
                      <a:pt x="130735" y="59213"/>
                      <a:pt x="142487" y="54058"/>
                    </a:cubicBezTo>
                    <a:cubicBezTo>
                      <a:pt x="143265" y="53636"/>
                      <a:pt x="143837" y="52915"/>
                      <a:pt x="144071" y="52062"/>
                    </a:cubicBezTo>
                    <a:cubicBezTo>
                      <a:pt x="144310" y="51163"/>
                      <a:pt x="144182" y="50205"/>
                      <a:pt x="143715" y="49400"/>
                    </a:cubicBezTo>
                    <a:cubicBezTo>
                      <a:pt x="143295" y="48603"/>
                      <a:pt x="142566" y="48014"/>
                      <a:pt x="141698" y="47770"/>
                    </a:cubicBezTo>
                    <a:cubicBezTo>
                      <a:pt x="140797" y="47536"/>
                      <a:pt x="139840" y="47664"/>
                      <a:pt x="139033" y="48128"/>
                    </a:cubicBezTo>
                    <a:cubicBezTo>
                      <a:pt x="132460" y="51716"/>
                      <a:pt x="122360" y="49525"/>
                      <a:pt x="110662" y="46980"/>
                    </a:cubicBezTo>
                    <a:lnTo>
                      <a:pt x="109872" y="46809"/>
                    </a:lnTo>
                    <a:cubicBezTo>
                      <a:pt x="97526" y="43828"/>
                      <a:pt x="82286" y="40146"/>
                      <a:pt x="67732" y="44006"/>
                    </a:cubicBezTo>
                    <a:cubicBezTo>
                      <a:pt x="65957" y="44474"/>
                      <a:pt x="64068" y="43931"/>
                      <a:pt x="62811" y="42592"/>
                    </a:cubicBezTo>
                    <a:lnTo>
                      <a:pt x="29339" y="6819"/>
                    </a:lnTo>
                    <a:lnTo>
                      <a:pt x="36627" y="0"/>
                    </a:lnTo>
                    <a:lnTo>
                      <a:pt x="68121" y="33663"/>
                    </a:lnTo>
                    <a:cubicBezTo>
                      <a:pt x="84087" y="30320"/>
                      <a:pt x="99538" y="34051"/>
                      <a:pt x="112104" y="37084"/>
                    </a:cubicBezTo>
                    <a:lnTo>
                      <a:pt x="112781" y="37230"/>
                    </a:lnTo>
                    <a:cubicBezTo>
                      <a:pt x="120874" y="38992"/>
                      <a:pt x="130935" y="41186"/>
                      <a:pt x="134223" y="39390"/>
                    </a:cubicBezTo>
                    <a:cubicBezTo>
                      <a:pt x="137310" y="37658"/>
                      <a:pt x="140956" y="37216"/>
                      <a:pt x="144368" y="38159"/>
                    </a:cubicBezTo>
                    <a:cubicBezTo>
                      <a:pt x="147811" y="39116"/>
                      <a:pt x="150721" y="41424"/>
                      <a:pt x="152436" y="44559"/>
                    </a:cubicBezTo>
                    <a:cubicBezTo>
                      <a:pt x="154183" y="47653"/>
                      <a:pt x="154632" y="51313"/>
                      <a:pt x="153683" y="54737"/>
                    </a:cubicBezTo>
                    <a:cubicBezTo>
                      <a:pt x="152729" y="58181"/>
                      <a:pt x="150421" y="61092"/>
                      <a:pt x="147286" y="62807"/>
                    </a:cubicBezTo>
                    <a:cubicBezTo>
                      <a:pt x="136759" y="67887"/>
                      <a:pt x="124977" y="69783"/>
                      <a:pt x="113387" y="68260"/>
                    </a:cubicBezTo>
                    <a:cubicBezTo>
                      <a:pt x="113360" y="68259"/>
                      <a:pt x="113337" y="68282"/>
                      <a:pt x="113337" y="68309"/>
                    </a:cubicBezTo>
                    <a:cubicBezTo>
                      <a:pt x="113337" y="68317"/>
                      <a:pt x="113338" y="68325"/>
                      <a:pt x="113342" y="68332"/>
                    </a:cubicBezTo>
                    <a:cubicBezTo>
                      <a:pt x="114501" y="70090"/>
                      <a:pt x="115745" y="71839"/>
                      <a:pt x="117088" y="73521"/>
                    </a:cubicBezTo>
                    <a:lnTo>
                      <a:pt x="163223" y="104286"/>
                    </a:lnTo>
                    <a:cubicBezTo>
                      <a:pt x="169715" y="108836"/>
                      <a:pt x="171290" y="117787"/>
                      <a:pt x="166740" y="124280"/>
                    </a:cubicBezTo>
                    <a:cubicBezTo>
                      <a:pt x="164047" y="128122"/>
                      <a:pt x="159647" y="130406"/>
                      <a:pt x="154955" y="130396"/>
                    </a:cubicBezTo>
                    <a:cubicBezTo>
                      <a:pt x="152190" y="130434"/>
                      <a:pt x="149475" y="129665"/>
                      <a:pt x="147142" y="128182"/>
                    </a:cubicBezTo>
                    <a:cubicBezTo>
                      <a:pt x="147142" y="128182"/>
                      <a:pt x="146039" y="127448"/>
                      <a:pt x="144718" y="126557"/>
                    </a:cubicBezTo>
                    <a:cubicBezTo>
                      <a:pt x="144524" y="126426"/>
                      <a:pt x="144498" y="126457"/>
                      <a:pt x="144658" y="126630"/>
                    </a:cubicBezTo>
                    <a:lnTo>
                      <a:pt x="148051" y="130255"/>
                    </a:lnTo>
                    <a:cubicBezTo>
                      <a:pt x="153191" y="135936"/>
                      <a:pt x="152938" y="144659"/>
                      <a:pt x="147476" y="150031"/>
                    </a:cubicBezTo>
                    <a:cubicBezTo>
                      <a:pt x="147311" y="150199"/>
                      <a:pt x="147133" y="150353"/>
                      <a:pt x="146945" y="150493"/>
                    </a:cubicBezTo>
                    <a:cubicBezTo>
                      <a:pt x="144243" y="152574"/>
                      <a:pt x="140942" y="153729"/>
                      <a:pt x="137531" y="153786"/>
                    </a:cubicBezTo>
                    <a:cubicBezTo>
                      <a:pt x="133633" y="153850"/>
                      <a:pt x="129876" y="152329"/>
                      <a:pt x="127120" y="149571"/>
                    </a:cubicBezTo>
                    <a:lnTo>
                      <a:pt x="123827" y="146032"/>
                    </a:lnTo>
                    <a:cubicBezTo>
                      <a:pt x="123680" y="145874"/>
                      <a:pt x="123645" y="145899"/>
                      <a:pt x="123750" y="146087"/>
                    </a:cubicBezTo>
                    <a:lnTo>
                      <a:pt x="124929" y="148214"/>
                    </a:lnTo>
                    <a:cubicBezTo>
                      <a:pt x="126766" y="151605"/>
                      <a:pt x="127150" y="155596"/>
                      <a:pt x="125991" y="159275"/>
                    </a:cubicBezTo>
                    <a:cubicBezTo>
                      <a:pt x="124960" y="162738"/>
                      <a:pt x="122584" y="165643"/>
                      <a:pt x="119394" y="167340"/>
                    </a:cubicBezTo>
                    <a:cubicBezTo>
                      <a:pt x="117260" y="168650"/>
                      <a:pt x="114811" y="169356"/>
                      <a:pt x="112308" y="169381"/>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943422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4AEF4-7728-08BB-2CC4-14326E604B93}"/>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0B850F77-5A4A-8628-191C-2B80AFB73FA0}"/>
              </a:ext>
            </a:extLst>
          </p:cNvPr>
          <p:cNvSpPr txBox="1"/>
          <p:nvPr/>
        </p:nvSpPr>
        <p:spPr>
          <a:xfrm>
            <a:off x="266319" y="59007"/>
            <a:ext cx="11659362" cy="971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rPr>
              <a:t>	Market Analysis (Initial Thoughts)</a:t>
            </a:r>
          </a:p>
          <a:p>
            <a:pPr lvl="2">
              <a:lnSpc>
                <a:spcPct val="70000"/>
              </a:lnSpc>
              <a:defRPr/>
            </a:pPr>
            <a:r>
              <a:rPr lang="en-US" sz="1200" dirty="0">
                <a:solidFill>
                  <a:schemeClr val="bg1">
                    <a:lumMod val="65000"/>
                  </a:schemeClr>
                </a:solidFill>
              </a:rPr>
              <a:t>Even great technology needs a context. This slide asks for your initial thoughts on the potential market, first customers, and existing alternatives related to your idea. We don't expect a full market analysis at this stage, just evidence that you've begun considering the world outside the lab.</a:t>
            </a:r>
            <a:endPar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endParaRPr>
          </a:p>
        </p:txBody>
      </p:sp>
      <p:sp>
        <p:nvSpPr>
          <p:cNvPr id="32" name="Textfeld 31">
            <a:extLst>
              <a:ext uri="{FF2B5EF4-FFF2-40B4-BE49-F238E27FC236}">
                <a16:creationId xmlns:a16="http://schemas.microsoft.com/office/drawing/2014/main" id="{CA8E0F46-D9FB-782C-F044-40D4F69823BE}"/>
              </a:ext>
            </a:extLst>
          </p:cNvPr>
          <p:cNvSpPr txBox="1"/>
          <p:nvPr/>
        </p:nvSpPr>
        <p:spPr>
          <a:xfrm>
            <a:off x="266319" y="970093"/>
            <a:ext cx="11659362" cy="21852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Potential Market (Brief Description)</a:t>
            </a:r>
          </a:p>
          <a:p>
            <a:pPr>
              <a:defRPr/>
            </a:pPr>
            <a:r>
              <a:rPr lang="en-US" sz="1600" i="1" dirty="0"/>
              <a:t>B</a:t>
            </a:r>
            <a:r>
              <a:rPr lang="en-US" sz="1600" dirty="0"/>
              <a:t>riefly describe the general area and need your idea addresses</a:t>
            </a:r>
            <a:endParaRPr lang="en-US" sz="1600" i="1" dirty="0"/>
          </a:p>
          <a:p>
            <a:r>
              <a:rPr lang="en-US" sz="1200" b="1" dirty="0">
                <a:solidFill>
                  <a:schemeClr val="bg1">
                    <a:lumMod val="65000"/>
                  </a:schemeClr>
                </a:solidFill>
              </a:rPr>
              <a:t>Guiding Questions for You:</a:t>
            </a:r>
            <a:r>
              <a:rPr lang="en-US" sz="1200" dirty="0">
                <a:solidFill>
                  <a:schemeClr val="bg1">
                    <a:lumMod val="65000"/>
                  </a:schemeClr>
                </a:solidFill>
              </a:rPr>
              <a:t>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In which general industry, field, or application area could your innovation eventually be used?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Briefly describe the overall need, trend, or opportunity in this area that makes your idea relevant (e.g., need for more sustainable materials, demand for faster diagnostics, limitations in current manufacturing processes).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makes this general market space potentially interesting for your innovation in the long run? (Think broad potential). </a:t>
            </a:r>
          </a:p>
          <a:p>
            <a:pPr marL="285750" indent="-285750" eaLnBrk="0" fontAlgn="base" hangingPunct="0">
              <a:spcBef>
                <a:spcPct val="0"/>
              </a:spcBef>
              <a:spcAft>
                <a:spcPct val="0"/>
              </a:spcAft>
              <a:buFont typeface="Arial" panose="020B0604020202020204" pitchFamily="34" charset="0"/>
              <a:buChar char="•"/>
            </a:pPr>
            <a:endParaRPr lang="en-US" sz="1200" dirty="0">
              <a:solidFill>
                <a:schemeClr val="bg1">
                  <a:lumMod val="65000"/>
                </a:schemeClr>
              </a:solidFill>
            </a:endParaRPr>
          </a:p>
          <a:p>
            <a:pPr>
              <a:defRPr/>
            </a:pPr>
            <a:endParaRPr lang="en-US" sz="1200" b="1" dirty="0">
              <a:solidFill>
                <a:schemeClr val="bg1">
                  <a:lumMod val="65000"/>
                </a:schemeClr>
              </a:solidFill>
            </a:endParaRPr>
          </a:p>
        </p:txBody>
      </p:sp>
      <p:sp>
        <p:nvSpPr>
          <p:cNvPr id="39" name="Textfeld 38">
            <a:extLst>
              <a:ext uri="{FF2B5EF4-FFF2-40B4-BE49-F238E27FC236}">
                <a16:creationId xmlns:a16="http://schemas.microsoft.com/office/drawing/2014/main" id="{A8BF86B5-CE4F-73B3-12AA-480ACF20A4E7}"/>
              </a:ext>
            </a:extLst>
          </p:cNvPr>
          <p:cNvSpPr txBox="1"/>
          <p:nvPr/>
        </p:nvSpPr>
        <p:spPr>
          <a:xfrm>
            <a:off x="266319" y="2945170"/>
            <a:ext cx="11659362"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Target Customers (Brief Description)</a:t>
            </a:r>
          </a:p>
          <a:p>
            <a:pPr>
              <a:defRPr/>
            </a:pPr>
            <a:r>
              <a:rPr lang="en-US" sz="1600" dirty="0"/>
              <a:t>Briefly describe your envisioned first users/beneficiaries</a:t>
            </a:r>
          </a:p>
          <a:p>
            <a:pPr>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Who do you imagine would be the very first group of people or organizations to use and benefit from your idea? Be as specific as possible at this stage.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Describe this initial target group briefly (e.g., researchers in specific labs, R&amp;D departments in [Type of Company], engineers facing [Specific Challenge]).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specific problem, pain point, or unmet need do you solve specifically for them? </a:t>
            </a:r>
          </a:p>
        </p:txBody>
      </p:sp>
      <p:sp>
        <p:nvSpPr>
          <p:cNvPr id="8" name="Textfeld 7">
            <a:extLst>
              <a:ext uri="{FF2B5EF4-FFF2-40B4-BE49-F238E27FC236}">
                <a16:creationId xmlns:a16="http://schemas.microsoft.com/office/drawing/2014/main" id="{EBE1D0D7-D497-14D6-45ED-B34E6EC2558C}"/>
              </a:ext>
            </a:extLst>
          </p:cNvPr>
          <p:cNvSpPr txBox="1"/>
          <p:nvPr/>
        </p:nvSpPr>
        <p:spPr>
          <a:xfrm>
            <a:off x="266319" y="4653745"/>
            <a:ext cx="11659362" cy="200054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p>
            <a:pPr>
              <a:defRPr/>
            </a:pPr>
            <a:r>
              <a:rPr lang="en-US" altLang="de-DE" sz="2000" cap="small" dirty="0">
                <a:gradFill>
                  <a:gsLst>
                    <a:gs pos="0">
                      <a:srgbClr val="C9D300"/>
                    </a:gs>
                    <a:gs pos="48000">
                      <a:srgbClr val="85604E"/>
                    </a:gs>
                    <a:gs pos="100000">
                      <a:srgbClr val="1498C2"/>
                    </a:gs>
                  </a:gsLst>
                  <a:lin ang="16200000" scaled="1"/>
                </a:gradFill>
                <a:latin typeface="Montserrat" pitchFamily="2" charset="0"/>
              </a:rPr>
              <a:t>Potential Competitors / Alternatives (Brief Description)</a:t>
            </a:r>
          </a:p>
          <a:p>
            <a:pPr>
              <a:defRPr/>
            </a:pPr>
            <a:r>
              <a:rPr lang="en-US" sz="1600" dirty="0"/>
              <a:t>Briefly describe how the problem is solved now and any alternatives</a:t>
            </a:r>
          </a:p>
          <a:p>
            <a:pPr>
              <a:defRPr/>
            </a:pPr>
            <a:r>
              <a:rPr lang="en-US" sz="1200" b="1" dirty="0">
                <a:solidFill>
                  <a:schemeClr val="bg1">
                    <a:lumMod val="65000"/>
                  </a:schemeClr>
                </a:solidFill>
              </a:rPr>
              <a:t>Guiding Questions for You: </a:t>
            </a:r>
            <a:endParaRPr lang="en-US" sz="1200" dirty="0">
              <a:solidFill>
                <a:schemeClr val="bg1">
                  <a:lumMod val="65000"/>
                </a:schemeClr>
              </a:solidFill>
            </a:endParaRP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How is the specific problem you identified (for your target customers) currently being solved or addressed? What are the existing methods, products, or workarounds?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Are you aware of any other companies, technologies, or approaches (even if indirect or imperfect) that aim to solve a similar problem? Briefly mention key examples. </a:t>
            </a:r>
          </a:p>
          <a:p>
            <a:pPr marL="285750" indent="-285750" eaLnBrk="0" fontAlgn="base" hangingPunct="0">
              <a:spcBef>
                <a:spcPct val="0"/>
              </a:spcBef>
              <a:spcAft>
                <a:spcPct val="0"/>
              </a:spcAft>
              <a:buFont typeface="Arial" panose="020B0604020202020204" pitchFamily="34" charset="0"/>
              <a:buChar char="•"/>
            </a:pPr>
            <a:r>
              <a:rPr lang="en-US" sz="1200" dirty="0">
                <a:solidFill>
                  <a:schemeClr val="bg1">
                    <a:lumMod val="65000"/>
                  </a:schemeClr>
                </a:solidFill>
              </a:rPr>
              <a:t>What do you see as the main limitation or drawback of these current alternatives that your idea aims to overcome? </a:t>
            </a:r>
          </a:p>
        </p:txBody>
      </p:sp>
      <p:grpSp>
        <p:nvGrpSpPr>
          <p:cNvPr id="30" name="Gruppieren 29">
            <a:extLst>
              <a:ext uri="{FF2B5EF4-FFF2-40B4-BE49-F238E27FC236}">
                <a16:creationId xmlns:a16="http://schemas.microsoft.com/office/drawing/2014/main" id="{95AA931E-108A-0436-EC23-18D895974FE8}"/>
              </a:ext>
            </a:extLst>
          </p:cNvPr>
          <p:cNvGrpSpPr/>
          <p:nvPr/>
        </p:nvGrpSpPr>
        <p:grpSpPr>
          <a:xfrm>
            <a:off x="104475" y="238906"/>
            <a:ext cx="1046734" cy="612070"/>
            <a:chOff x="431419" y="157951"/>
            <a:chExt cx="719790" cy="420892"/>
          </a:xfrm>
        </p:grpSpPr>
        <p:grpSp>
          <p:nvGrpSpPr>
            <p:cNvPr id="5" name="Group 18">
              <a:extLst>
                <a:ext uri="{FF2B5EF4-FFF2-40B4-BE49-F238E27FC236}">
                  <a16:creationId xmlns:a16="http://schemas.microsoft.com/office/drawing/2014/main" id="{AE264B15-34D2-9825-55E8-34A4B49410B9}"/>
                </a:ext>
              </a:extLst>
            </p:cNvPr>
            <p:cNvGrpSpPr/>
            <p:nvPr/>
          </p:nvGrpSpPr>
          <p:grpSpPr>
            <a:xfrm>
              <a:off x="431419" y="157951"/>
              <a:ext cx="719790" cy="420892"/>
              <a:chOff x="822905" y="3031193"/>
              <a:chExt cx="1894323" cy="1107688"/>
            </a:xfrm>
          </p:grpSpPr>
          <p:sp>
            <p:nvSpPr>
              <p:cNvPr id="6" name="Oval 24">
                <a:extLst>
                  <a:ext uri="{FF2B5EF4-FFF2-40B4-BE49-F238E27FC236}">
                    <a16:creationId xmlns:a16="http://schemas.microsoft.com/office/drawing/2014/main" id="{06E6E204-B1C1-B3DE-8468-684BDA08C27A}"/>
                  </a:ext>
                </a:extLst>
              </p:cNvPr>
              <p:cNvSpPr/>
              <p:nvPr/>
            </p:nvSpPr>
            <p:spPr>
              <a:xfrm>
                <a:off x="2112345" y="3040480"/>
                <a:ext cx="184819" cy="184819"/>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7" name="Freeform: Shape 31">
                <a:extLst>
                  <a:ext uri="{FF2B5EF4-FFF2-40B4-BE49-F238E27FC236}">
                    <a16:creationId xmlns:a16="http://schemas.microsoft.com/office/drawing/2014/main" id="{FA86AEC1-532B-FC90-63AC-3A76B4E16053}"/>
                  </a:ext>
                </a:extLst>
              </p:cNvPr>
              <p:cNvSpPr/>
              <p:nvPr/>
            </p:nvSpPr>
            <p:spPr>
              <a:xfrm rot="3501343" flipH="1">
                <a:off x="1294133" y="2958095"/>
                <a:ext cx="1094283" cy="1240479"/>
              </a:xfrm>
              <a:custGeom>
                <a:avLst/>
                <a:gdLst>
                  <a:gd name="connsiteX0" fmla="*/ 633139 w 1236368"/>
                  <a:gd name="connsiteY0" fmla="*/ 1400406 h 1401548"/>
                  <a:gd name="connsiteX1" fmla="*/ 596397 w 1236368"/>
                  <a:gd name="connsiteY1" fmla="*/ 1381723 h 1401548"/>
                  <a:gd name="connsiteX2" fmla="*/ 601770 w 1236368"/>
                  <a:gd name="connsiteY2" fmla="*/ 1387473 h 1401548"/>
                  <a:gd name="connsiteX3" fmla="*/ 630043 w 1236368"/>
                  <a:gd name="connsiteY3" fmla="*/ 1400279 h 1401548"/>
                  <a:gd name="connsiteX4" fmla="*/ 1222660 w 1236368"/>
                  <a:gd name="connsiteY4" fmla="*/ 328321 h 1401548"/>
                  <a:gd name="connsiteX5" fmla="*/ 1201076 w 1236368"/>
                  <a:gd name="connsiteY5" fmla="*/ 305222 h 1401548"/>
                  <a:gd name="connsiteX6" fmla="*/ 1196999 w 1236368"/>
                  <a:gd name="connsiteY6" fmla="*/ 303148 h 1401548"/>
                  <a:gd name="connsiteX7" fmla="*/ 635997 w 1236368"/>
                  <a:gd name="connsiteY7" fmla="*/ 17889 h 1401548"/>
                  <a:gd name="connsiteX8" fmla="*/ 635996 w 1236368"/>
                  <a:gd name="connsiteY8" fmla="*/ 17888 h 1401548"/>
                  <a:gd name="connsiteX9" fmla="*/ 606066 w 1236368"/>
                  <a:gd name="connsiteY9" fmla="*/ 2670 h 1401548"/>
                  <a:gd name="connsiteX10" fmla="*/ 605029 w 1236368"/>
                  <a:gd name="connsiteY10" fmla="*/ 2200 h 1401548"/>
                  <a:gd name="connsiteX11" fmla="*/ 574017 w 1236368"/>
                  <a:gd name="connsiteY11" fmla="*/ 931 h 1401548"/>
                  <a:gd name="connsiteX12" fmla="*/ 555145 w 1236368"/>
                  <a:gd name="connsiteY12" fmla="*/ 7886 h 1401548"/>
                  <a:gd name="connsiteX13" fmla="*/ 535054 w 1236368"/>
                  <a:gd name="connsiteY13" fmla="*/ 20267 h 1401548"/>
                  <a:gd name="connsiteX14" fmla="*/ 535050 w 1236368"/>
                  <a:gd name="connsiteY14" fmla="*/ 20271 h 1401548"/>
                  <a:gd name="connsiteX15" fmla="*/ 46660 w 1236368"/>
                  <a:gd name="connsiteY15" fmla="*/ 321251 h 1401548"/>
                  <a:gd name="connsiteX16" fmla="*/ 46655 w 1236368"/>
                  <a:gd name="connsiteY16" fmla="*/ 321253 h 1401548"/>
                  <a:gd name="connsiteX17" fmla="*/ 26573 w 1236368"/>
                  <a:gd name="connsiteY17" fmla="*/ 333629 h 1401548"/>
                  <a:gd name="connsiteX18" fmla="*/ 11874 w 1236368"/>
                  <a:gd name="connsiteY18" fmla="*/ 347364 h 1401548"/>
                  <a:gd name="connsiteX19" fmla="*/ 0 w 1236368"/>
                  <a:gd name="connsiteY19" fmla="*/ 373579 h 1401548"/>
                  <a:gd name="connsiteX20" fmla="*/ 167 w 1236368"/>
                  <a:gd name="connsiteY20" fmla="*/ 413074 h 1401548"/>
                  <a:gd name="connsiteX21" fmla="*/ 167 w 1236368"/>
                  <a:gd name="connsiteY21" fmla="*/ 413075 h 1401548"/>
                  <a:gd name="connsiteX22" fmla="*/ 2742 w 1236368"/>
                  <a:gd name="connsiteY22" fmla="*/ 1025176 h 1401548"/>
                  <a:gd name="connsiteX23" fmla="*/ 2829 w 1236368"/>
                  <a:gd name="connsiteY23" fmla="*/ 1045844 h 1401548"/>
                  <a:gd name="connsiteX24" fmla="*/ 13108 w 1236368"/>
                  <a:gd name="connsiteY24" fmla="*/ 1073733 h 1401548"/>
                  <a:gd name="connsiteX25" fmla="*/ 33398 w 1236368"/>
                  <a:gd name="connsiteY25" fmla="*/ 1095447 h 1401548"/>
                  <a:gd name="connsiteX26" fmla="*/ 51843 w 1236368"/>
                  <a:gd name="connsiteY26" fmla="*/ 1104828 h 1401548"/>
                  <a:gd name="connsiteX27" fmla="*/ 596399 w 1236368"/>
                  <a:gd name="connsiteY27" fmla="*/ 1381723 h 1401548"/>
                  <a:gd name="connsiteX28" fmla="*/ 589965 w 1236368"/>
                  <a:gd name="connsiteY28" fmla="*/ 1374837 h 1401548"/>
                  <a:gd name="connsiteX29" fmla="*/ 586748 w 1236368"/>
                  <a:gd name="connsiteY29" fmla="*/ 1371395 h 1401548"/>
                  <a:gd name="connsiteX30" fmla="*/ 586747 w 1236368"/>
                  <a:gd name="connsiteY30" fmla="*/ 1371394 h 1401548"/>
                  <a:gd name="connsiteX31" fmla="*/ 589965 w 1236368"/>
                  <a:gd name="connsiteY31" fmla="*/ 1374837 h 1401548"/>
                  <a:gd name="connsiteX32" fmla="*/ 596398 w 1236368"/>
                  <a:gd name="connsiteY32" fmla="*/ 1381722 h 1401548"/>
                  <a:gd name="connsiteX33" fmla="*/ 633140 w 1236368"/>
                  <a:gd name="connsiteY33" fmla="*/ 1400406 h 1401548"/>
                  <a:gd name="connsiteX34" fmla="*/ 661055 w 1236368"/>
                  <a:gd name="connsiteY34" fmla="*/ 1401548 h 1401548"/>
                  <a:gd name="connsiteX35" fmla="*/ 679927 w 1236368"/>
                  <a:gd name="connsiteY35" fmla="*/ 1394593 h 1401548"/>
                  <a:gd name="connsiteX36" fmla="*/ 700018 w 1236368"/>
                  <a:gd name="connsiteY36" fmla="*/ 1382212 h 1401548"/>
                  <a:gd name="connsiteX37" fmla="*/ 703278 w 1236368"/>
                  <a:gd name="connsiteY37" fmla="*/ 1379165 h 1401548"/>
                  <a:gd name="connsiteX38" fmla="*/ 703283 w 1236368"/>
                  <a:gd name="connsiteY38" fmla="*/ 1379162 h 1401548"/>
                  <a:gd name="connsiteX39" fmla="*/ 700018 w 1236368"/>
                  <a:gd name="connsiteY39" fmla="*/ 1382213 h 1401548"/>
                  <a:gd name="connsiteX40" fmla="*/ 1188417 w 1236368"/>
                  <a:gd name="connsiteY40" fmla="*/ 1081227 h 1401548"/>
                  <a:gd name="connsiteX41" fmla="*/ 1184226 w 1236368"/>
                  <a:gd name="connsiteY41" fmla="*/ 1082772 h 1401548"/>
                  <a:gd name="connsiteX42" fmla="*/ 1184230 w 1236368"/>
                  <a:gd name="connsiteY42" fmla="*/ 1082769 h 1401548"/>
                  <a:gd name="connsiteX43" fmla="*/ 1188417 w 1236368"/>
                  <a:gd name="connsiteY43" fmla="*/ 1081226 h 1401548"/>
                  <a:gd name="connsiteX44" fmla="*/ 1208499 w 1236368"/>
                  <a:gd name="connsiteY44" fmla="*/ 1068850 h 1401548"/>
                  <a:gd name="connsiteX45" fmla="*/ 1223199 w 1236368"/>
                  <a:gd name="connsiteY45" fmla="*/ 1055115 h 1401548"/>
                  <a:gd name="connsiteX46" fmla="*/ 1236005 w 1236368"/>
                  <a:gd name="connsiteY46" fmla="*/ 1026842 h 1401548"/>
                  <a:gd name="connsiteX47" fmla="*/ 1236368 w 1236368"/>
                  <a:gd name="connsiteY47" fmla="*/ 1017960 h 1401548"/>
                  <a:gd name="connsiteX48" fmla="*/ 1236264 w 1236368"/>
                  <a:gd name="connsiteY48" fmla="*/ 993088 h 1401548"/>
                  <a:gd name="connsiteX49" fmla="*/ 1233727 w 1236368"/>
                  <a:gd name="connsiteY49" fmla="*/ 986206 h 1401548"/>
                  <a:gd name="connsiteX50" fmla="*/ 1233727 w 1236368"/>
                  <a:gd name="connsiteY50" fmla="*/ 986205 h 1401548"/>
                  <a:gd name="connsiteX51" fmla="*/ 1236264 w 1236368"/>
                  <a:gd name="connsiteY51" fmla="*/ 993089 h 1401548"/>
                  <a:gd name="connsiteX52" fmla="*/ 1233611 w 1236368"/>
                  <a:gd name="connsiteY52" fmla="*/ 362558 h 1401548"/>
                  <a:gd name="connsiteX53" fmla="*/ 1233592 w 1236368"/>
                  <a:gd name="connsiteY53" fmla="*/ 357984 h 14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6368" h="1401548">
                    <a:moveTo>
                      <a:pt x="633139" y="1400406"/>
                    </a:moveTo>
                    <a:lnTo>
                      <a:pt x="596397" y="1381723"/>
                    </a:lnTo>
                    <a:lnTo>
                      <a:pt x="601770" y="1387473"/>
                    </a:lnTo>
                    <a:cubicBezTo>
                      <a:pt x="610339" y="1393570"/>
                      <a:pt x="619963" y="1397885"/>
                      <a:pt x="630043" y="1400279"/>
                    </a:cubicBezTo>
                    <a:close/>
                    <a:moveTo>
                      <a:pt x="1222660" y="328321"/>
                    </a:moveTo>
                    <a:lnTo>
                      <a:pt x="1201076" y="305222"/>
                    </a:lnTo>
                    <a:lnTo>
                      <a:pt x="1196999" y="303148"/>
                    </a:lnTo>
                    <a:lnTo>
                      <a:pt x="635997" y="17889"/>
                    </a:lnTo>
                    <a:lnTo>
                      <a:pt x="635996" y="17888"/>
                    </a:lnTo>
                    <a:lnTo>
                      <a:pt x="606066" y="2670"/>
                    </a:lnTo>
                    <a:lnTo>
                      <a:pt x="605029" y="2200"/>
                    </a:lnTo>
                    <a:cubicBezTo>
                      <a:pt x="594949" y="-192"/>
                      <a:pt x="584413" y="-663"/>
                      <a:pt x="574017" y="931"/>
                    </a:cubicBezTo>
                    <a:lnTo>
                      <a:pt x="555145" y="7886"/>
                    </a:lnTo>
                    <a:lnTo>
                      <a:pt x="535054" y="20267"/>
                    </a:lnTo>
                    <a:lnTo>
                      <a:pt x="535050" y="20271"/>
                    </a:lnTo>
                    <a:lnTo>
                      <a:pt x="46660" y="321251"/>
                    </a:lnTo>
                    <a:lnTo>
                      <a:pt x="46655" y="321253"/>
                    </a:lnTo>
                    <a:lnTo>
                      <a:pt x="26573" y="333629"/>
                    </a:lnTo>
                    <a:lnTo>
                      <a:pt x="11874" y="347364"/>
                    </a:lnTo>
                    <a:lnTo>
                      <a:pt x="0" y="373579"/>
                    </a:lnTo>
                    <a:lnTo>
                      <a:pt x="167" y="413074"/>
                    </a:lnTo>
                    <a:lnTo>
                      <a:pt x="167" y="413075"/>
                    </a:lnTo>
                    <a:lnTo>
                      <a:pt x="2742" y="1025176"/>
                    </a:lnTo>
                    <a:lnTo>
                      <a:pt x="2829" y="1045844"/>
                    </a:lnTo>
                    <a:lnTo>
                      <a:pt x="13108" y="1073733"/>
                    </a:lnTo>
                    <a:lnTo>
                      <a:pt x="33398" y="1095447"/>
                    </a:lnTo>
                    <a:lnTo>
                      <a:pt x="51843" y="1104828"/>
                    </a:lnTo>
                    <a:lnTo>
                      <a:pt x="596399" y="1381723"/>
                    </a:lnTo>
                    <a:lnTo>
                      <a:pt x="589965" y="1374837"/>
                    </a:lnTo>
                    <a:lnTo>
                      <a:pt x="586748" y="1371395"/>
                    </a:lnTo>
                    <a:lnTo>
                      <a:pt x="586747" y="1371394"/>
                    </a:lnTo>
                    <a:lnTo>
                      <a:pt x="589965" y="1374837"/>
                    </a:lnTo>
                    <a:lnTo>
                      <a:pt x="596398" y="1381722"/>
                    </a:lnTo>
                    <a:lnTo>
                      <a:pt x="633140" y="1400406"/>
                    </a:lnTo>
                    <a:lnTo>
                      <a:pt x="661055" y="1401548"/>
                    </a:lnTo>
                    <a:lnTo>
                      <a:pt x="679927" y="1394593"/>
                    </a:lnTo>
                    <a:lnTo>
                      <a:pt x="700018" y="1382212"/>
                    </a:lnTo>
                    <a:lnTo>
                      <a:pt x="703278" y="1379165"/>
                    </a:lnTo>
                    <a:lnTo>
                      <a:pt x="703283" y="1379162"/>
                    </a:lnTo>
                    <a:lnTo>
                      <a:pt x="700018" y="1382213"/>
                    </a:lnTo>
                    <a:lnTo>
                      <a:pt x="1188417" y="1081227"/>
                    </a:lnTo>
                    <a:lnTo>
                      <a:pt x="1184226" y="1082772"/>
                    </a:lnTo>
                    <a:lnTo>
                      <a:pt x="1184230" y="1082769"/>
                    </a:lnTo>
                    <a:lnTo>
                      <a:pt x="1188417" y="1081226"/>
                    </a:lnTo>
                    <a:lnTo>
                      <a:pt x="1208499" y="1068850"/>
                    </a:lnTo>
                    <a:lnTo>
                      <a:pt x="1223199" y="1055115"/>
                    </a:lnTo>
                    <a:cubicBezTo>
                      <a:pt x="1229295" y="1046545"/>
                      <a:pt x="1233611" y="1036922"/>
                      <a:pt x="1236005" y="1026842"/>
                    </a:cubicBezTo>
                    <a:lnTo>
                      <a:pt x="1236368" y="1017960"/>
                    </a:lnTo>
                    <a:lnTo>
                      <a:pt x="1236264" y="993088"/>
                    </a:lnTo>
                    <a:lnTo>
                      <a:pt x="1233727" y="986206"/>
                    </a:lnTo>
                    <a:lnTo>
                      <a:pt x="1233727" y="986205"/>
                    </a:lnTo>
                    <a:lnTo>
                      <a:pt x="1236264" y="993089"/>
                    </a:lnTo>
                    <a:lnTo>
                      <a:pt x="1233611" y="362558"/>
                    </a:lnTo>
                    <a:lnTo>
                      <a:pt x="1233592" y="357984"/>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E" sz="600"/>
              </a:p>
            </p:txBody>
          </p:sp>
          <p:sp>
            <p:nvSpPr>
              <p:cNvPr id="9" name="Oval 36">
                <a:extLst>
                  <a:ext uri="{FF2B5EF4-FFF2-40B4-BE49-F238E27FC236}">
                    <a16:creationId xmlns:a16="http://schemas.microsoft.com/office/drawing/2014/main" id="{113EFE21-9AAC-8A8A-E44B-B89EC9235B44}"/>
                  </a:ext>
                </a:extLst>
              </p:cNvPr>
              <p:cNvSpPr/>
              <p:nvPr/>
            </p:nvSpPr>
            <p:spPr>
              <a:xfrm>
                <a:off x="1084552" y="3313796"/>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0" name="Oval 38">
                <a:extLst>
                  <a:ext uri="{FF2B5EF4-FFF2-40B4-BE49-F238E27FC236}">
                    <a16:creationId xmlns:a16="http://schemas.microsoft.com/office/drawing/2014/main" id="{25A76619-8CD1-58F4-EC38-1263BD08C5F0}"/>
                  </a:ext>
                </a:extLst>
              </p:cNvPr>
              <p:cNvSpPr/>
              <p:nvPr/>
            </p:nvSpPr>
            <p:spPr>
              <a:xfrm>
                <a:off x="822905" y="3526031"/>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1" name="Oval 39">
                <a:extLst>
                  <a:ext uri="{FF2B5EF4-FFF2-40B4-BE49-F238E27FC236}">
                    <a16:creationId xmlns:a16="http://schemas.microsoft.com/office/drawing/2014/main" id="{36385A81-546B-0565-34C6-D9DD64DA7667}"/>
                  </a:ext>
                </a:extLst>
              </p:cNvPr>
              <p:cNvSpPr/>
              <p:nvPr/>
            </p:nvSpPr>
            <p:spPr>
              <a:xfrm>
                <a:off x="940729" y="3057399"/>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2" name="Oval 41">
                <a:extLst>
                  <a:ext uri="{FF2B5EF4-FFF2-40B4-BE49-F238E27FC236}">
                    <a16:creationId xmlns:a16="http://schemas.microsoft.com/office/drawing/2014/main" id="{F79CEEA4-6B4E-B574-113C-636E296AE9F1}"/>
                  </a:ext>
                </a:extLst>
              </p:cNvPr>
              <p:cNvSpPr/>
              <p:nvPr/>
            </p:nvSpPr>
            <p:spPr>
              <a:xfrm>
                <a:off x="1018997" y="3781898"/>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3" name="Oval 42">
                <a:extLst>
                  <a:ext uri="{FF2B5EF4-FFF2-40B4-BE49-F238E27FC236}">
                    <a16:creationId xmlns:a16="http://schemas.microsoft.com/office/drawing/2014/main" id="{0DBA6BC6-5229-61DF-9A23-2C79DAA446FC}"/>
                  </a:ext>
                </a:extLst>
              </p:cNvPr>
              <p:cNvSpPr/>
              <p:nvPr/>
            </p:nvSpPr>
            <p:spPr>
              <a:xfrm>
                <a:off x="1439544" y="3954062"/>
                <a:ext cx="184819" cy="184819"/>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4" name="Oval 43">
                <a:extLst>
                  <a:ext uri="{FF2B5EF4-FFF2-40B4-BE49-F238E27FC236}">
                    <a16:creationId xmlns:a16="http://schemas.microsoft.com/office/drawing/2014/main" id="{C970707D-93F7-EE82-95B8-0E67CDFA76CE}"/>
                  </a:ext>
                </a:extLst>
              </p:cNvPr>
              <p:cNvSpPr/>
              <p:nvPr/>
            </p:nvSpPr>
            <p:spPr>
              <a:xfrm>
                <a:off x="2597965" y="3372501"/>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5" name="Oval 44">
                <a:extLst>
                  <a:ext uri="{FF2B5EF4-FFF2-40B4-BE49-F238E27FC236}">
                    <a16:creationId xmlns:a16="http://schemas.microsoft.com/office/drawing/2014/main" id="{7D182DBA-F9B0-E104-769F-B3C7EB2FF66A}"/>
                  </a:ext>
                </a:extLst>
              </p:cNvPr>
              <p:cNvSpPr/>
              <p:nvPr/>
            </p:nvSpPr>
            <p:spPr>
              <a:xfrm>
                <a:off x="2336318" y="3584735"/>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6" name="Oval 45">
                <a:extLst>
                  <a:ext uri="{FF2B5EF4-FFF2-40B4-BE49-F238E27FC236}">
                    <a16:creationId xmlns:a16="http://schemas.microsoft.com/office/drawing/2014/main" id="{BCFCA359-96B3-CC60-E8F1-1C1EA4E7CADE}"/>
                  </a:ext>
                </a:extLst>
              </p:cNvPr>
              <p:cNvSpPr/>
              <p:nvPr/>
            </p:nvSpPr>
            <p:spPr>
              <a:xfrm>
                <a:off x="2454141" y="3116103"/>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7" name="Oval 46">
                <a:extLst>
                  <a:ext uri="{FF2B5EF4-FFF2-40B4-BE49-F238E27FC236}">
                    <a16:creationId xmlns:a16="http://schemas.microsoft.com/office/drawing/2014/main" id="{FE6155C4-7270-706D-2852-6FE0709DDF31}"/>
                  </a:ext>
                </a:extLst>
              </p:cNvPr>
              <p:cNvSpPr/>
              <p:nvPr/>
            </p:nvSpPr>
            <p:spPr>
              <a:xfrm>
                <a:off x="2532409" y="3840603"/>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nvGrpSpPr>
            <p:cNvPr id="18" name="Grafik 57" descr="Balkendiagramm mit Aufwärtstrend Silhouette">
              <a:extLst>
                <a:ext uri="{FF2B5EF4-FFF2-40B4-BE49-F238E27FC236}">
                  <a16:creationId xmlns:a16="http://schemas.microsoft.com/office/drawing/2014/main" id="{5C89A4F4-363A-83CE-A8AC-9498933F8260}"/>
                </a:ext>
              </a:extLst>
            </p:cNvPr>
            <p:cNvGrpSpPr/>
            <p:nvPr/>
          </p:nvGrpSpPr>
          <p:grpSpPr>
            <a:xfrm>
              <a:off x="610577" y="172618"/>
              <a:ext cx="365790" cy="361530"/>
              <a:chOff x="-1111970" y="-424428"/>
              <a:chExt cx="302879" cy="299351"/>
            </a:xfrm>
            <a:solidFill>
              <a:srgbClr val="000000"/>
            </a:solidFill>
          </p:grpSpPr>
          <p:sp>
            <p:nvSpPr>
              <p:cNvPr id="20" name="Freihandform: Form 19">
                <a:extLst>
                  <a:ext uri="{FF2B5EF4-FFF2-40B4-BE49-F238E27FC236}">
                    <a16:creationId xmlns:a16="http://schemas.microsoft.com/office/drawing/2014/main" id="{158B28F5-0193-CC1F-8CA9-02C6246ECD33}"/>
                  </a:ext>
                </a:extLst>
              </p:cNvPr>
              <p:cNvSpPr/>
              <p:nvPr/>
            </p:nvSpPr>
            <p:spPr>
              <a:xfrm>
                <a:off x="-888918" y="-424428"/>
                <a:ext cx="79827" cy="299351"/>
              </a:xfrm>
              <a:custGeom>
                <a:avLst/>
                <a:gdLst>
                  <a:gd name="connsiteX0" fmla="*/ 79827 w 79827"/>
                  <a:gd name="connsiteY0" fmla="*/ 0 h 299351"/>
                  <a:gd name="connsiteX1" fmla="*/ 0 w 79827"/>
                  <a:gd name="connsiteY1" fmla="*/ 0 h 299351"/>
                  <a:gd name="connsiteX2" fmla="*/ 0 w 79827"/>
                  <a:gd name="connsiteY2" fmla="*/ 299351 h 299351"/>
                  <a:gd name="connsiteX3" fmla="*/ 79827 w 79827"/>
                  <a:gd name="connsiteY3" fmla="*/ 299351 h 299351"/>
                  <a:gd name="connsiteX4" fmla="*/ 69849 w 79827"/>
                  <a:gd name="connsiteY4" fmla="*/ 289373 h 299351"/>
                  <a:gd name="connsiteX5" fmla="*/ 9978 w 79827"/>
                  <a:gd name="connsiteY5" fmla="*/ 289373 h 299351"/>
                  <a:gd name="connsiteX6" fmla="*/ 9978 w 79827"/>
                  <a:gd name="connsiteY6" fmla="*/ 9978 h 299351"/>
                  <a:gd name="connsiteX7" fmla="*/ 69849 w 79827"/>
                  <a:gd name="connsiteY7" fmla="*/ 9978 h 29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27" h="299351">
                    <a:moveTo>
                      <a:pt x="79827" y="0"/>
                    </a:moveTo>
                    <a:lnTo>
                      <a:pt x="0" y="0"/>
                    </a:lnTo>
                    <a:lnTo>
                      <a:pt x="0" y="299351"/>
                    </a:lnTo>
                    <a:lnTo>
                      <a:pt x="79827" y="299351"/>
                    </a:lnTo>
                    <a:close/>
                    <a:moveTo>
                      <a:pt x="69849" y="289373"/>
                    </a:moveTo>
                    <a:lnTo>
                      <a:pt x="9978" y="289373"/>
                    </a:lnTo>
                    <a:lnTo>
                      <a:pt x="9978" y="9978"/>
                    </a:lnTo>
                    <a:lnTo>
                      <a:pt x="69849" y="9978"/>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E12B272E-B94E-6BDB-95A0-B87D98E3C467}"/>
                  </a:ext>
                </a:extLst>
              </p:cNvPr>
              <p:cNvSpPr/>
              <p:nvPr/>
            </p:nvSpPr>
            <p:spPr>
              <a:xfrm>
                <a:off x="-998680" y="-314666"/>
                <a:ext cx="79827" cy="189589"/>
              </a:xfrm>
              <a:custGeom>
                <a:avLst/>
                <a:gdLst>
                  <a:gd name="connsiteX0" fmla="*/ 0 w 79827"/>
                  <a:gd name="connsiteY0" fmla="*/ 189589 h 189589"/>
                  <a:gd name="connsiteX1" fmla="*/ 79827 w 79827"/>
                  <a:gd name="connsiteY1" fmla="*/ 189589 h 189589"/>
                  <a:gd name="connsiteX2" fmla="*/ 79827 w 79827"/>
                  <a:gd name="connsiteY2" fmla="*/ 0 h 189589"/>
                  <a:gd name="connsiteX3" fmla="*/ 0 w 79827"/>
                  <a:gd name="connsiteY3" fmla="*/ 0 h 189589"/>
                  <a:gd name="connsiteX4" fmla="*/ 9978 w 79827"/>
                  <a:gd name="connsiteY4" fmla="*/ 9978 h 189589"/>
                  <a:gd name="connsiteX5" fmla="*/ 69849 w 79827"/>
                  <a:gd name="connsiteY5" fmla="*/ 9978 h 189589"/>
                  <a:gd name="connsiteX6" fmla="*/ 69849 w 79827"/>
                  <a:gd name="connsiteY6" fmla="*/ 179611 h 189589"/>
                  <a:gd name="connsiteX7" fmla="*/ 9978 w 79827"/>
                  <a:gd name="connsiteY7" fmla="*/ 179611 h 18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27" h="189589">
                    <a:moveTo>
                      <a:pt x="0" y="189589"/>
                    </a:moveTo>
                    <a:lnTo>
                      <a:pt x="79827" y="189589"/>
                    </a:lnTo>
                    <a:lnTo>
                      <a:pt x="79827" y="0"/>
                    </a:lnTo>
                    <a:lnTo>
                      <a:pt x="0" y="0"/>
                    </a:lnTo>
                    <a:close/>
                    <a:moveTo>
                      <a:pt x="9978" y="9978"/>
                    </a:moveTo>
                    <a:lnTo>
                      <a:pt x="69849" y="9978"/>
                    </a:lnTo>
                    <a:lnTo>
                      <a:pt x="69849" y="179611"/>
                    </a:lnTo>
                    <a:lnTo>
                      <a:pt x="9978" y="179611"/>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0499344C-58DC-96B3-7788-DBBCB4DBBF66}"/>
                  </a:ext>
                </a:extLst>
              </p:cNvPr>
              <p:cNvSpPr/>
              <p:nvPr/>
            </p:nvSpPr>
            <p:spPr>
              <a:xfrm>
                <a:off x="-1108442" y="-224860"/>
                <a:ext cx="79827" cy="99783"/>
              </a:xfrm>
              <a:custGeom>
                <a:avLst/>
                <a:gdLst>
                  <a:gd name="connsiteX0" fmla="*/ 0 w 79827"/>
                  <a:gd name="connsiteY0" fmla="*/ 99784 h 99783"/>
                  <a:gd name="connsiteX1" fmla="*/ 79827 w 79827"/>
                  <a:gd name="connsiteY1" fmla="*/ 99784 h 99783"/>
                  <a:gd name="connsiteX2" fmla="*/ 79827 w 79827"/>
                  <a:gd name="connsiteY2" fmla="*/ 0 h 99783"/>
                  <a:gd name="connsiteX3" fmla="*/ 0 w 79827"/>
                  <a:gd name="connsiteY3" fmla="*/ 0 h 99783"/>
                  <a:gd name="connsiteX4" fmla="*/ 9978 w 79827"/>
                  <a:gd name="connsiteY4" fmla="*/ 9978 h 99783"/>
                  <a:gd name="connsiteX5" fmla="*/ 69849 w 79827"/>
                  <a:gd name="connsiteY5" fmla="*/ 9978 h 99783"/>
                  <a:gd name="connsiteX6" fmla="*/ 69849 w 79827"/>
                  <a:gd name="connsiteY6" fmla="*/ 89805 h 99783"/>
                  <a:gd name="connsiteX7" fmla="*/ 9978 w 79827"/>
                  <a:gd name="connsiteY7" fmla="*/ 89805 h 9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27" h="99783">
                    <a:moveTo>
                      <a:pt x="0" y="99784"/>
                    </a:moveTo>
                    <a:lnTo>
                      <a:pt x="79827" y="99784"/>
                    </a:lnTo>
                    <a:lnTo>
                      <a:pt x="79827" y="0"/>
                    </a:lnTo>
                    <a:lnTo>
                      <a:pt x="0" y="0"/>
                    </a:lnTo>
                    <a:close/>
                    <a:moveTo>
                      <a:pt x="9978" y="9978"/>
                    </a:moveTo>
                    <a:lnTo>
                      <a:pt x="69849" y="9978"/>
                    </a:lnTo>
                    <a:lnTo>
                      <a:pt x="69849" y="89805"/>
                    </a:lnTo>
                    <a:lnTo>
                      <a:pt x="9978" y="89805"/>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B2613A9F-9486-8244-E9F6-186AE81EE023}"/>
                  </a:ext>
                </a:extLst>
              </p:cNvPr>
              <p:cNvSpPr/>
              <p:nvPr/>
            </p:nvSpPr>
            <p:spPr>
              <a:xfrm>
                <a:off x="-1111970" y="-424428"/>
                <a:ext cx="163196" cy="163181"/>
              </a:xfrm>
              <a:custGeom>
                <a:avLst/>
                <a:gdLst>
                  <a:gd name="connsiteX0" fmla="*/ 7055 w 163196"/>
                  <a:gd name="connsiteY0" fmla="*/ 163181 h 163181"/>
                  <a:gd name="connsiteX1" fmla="*/ 153133 w 163196"/>
                  <a:gd name="connsiteY1" fmla="*/ 17103 h 163181"/>
                  <a:gd name="connsiteX2" fmla="*/ 153203 w 163196"/>
                  <a:gd name="connsiteY2" fmla="*/ 17103 h 163181"/>
                  <a:gd name="connsiteX3" fmla="*/ 153218 w 163196"/>
                  <a:gd name="connsiteY3" fmla="*/ 17138 h 163181"/>
                  <a:gd name="connsiteX4" fmla="*/ 153218 w 163196"/>
                  <a:gd name="connsiteY4" fmla="*/ 64859 h 163181"/>
                  <a:gd name="connsiteX5" fmla="*/ 163196 w 163196"/>
                  <a:gd name="connsiteY5" fmla="*/ 64859 h 163181"/>
                  <a:gd name="connsiteX6" fmla="*/ 163196 w 163196"/>
                  <a:gd name="connsiteY6" fmla="*/ 0 h 163181"/>
                  <a:gd name="connsiteX7" fmla="*/ 98472 w 163196"/>
                  <a:gd name="connsiteY7" fmla="*/ 0 h 163181"/>
                  <a:gd name="connsiteX8" fmla="*/ 98472 w 163196"/>
                  <a:gd name="connsiteY8" fmla="*/ 9978 h 163181"/>
                  <a:gd name="connsiteX9" fmla="*/ 146029 w 163196"/>
                  <a:gd name="connsiteY9" fmla="*/ 9978 h 163181"/>
                  <a:gd name="connsiteX10" fmla="*/ 146078 w 163196"/>
                  <a:gd name="connsiteY10" fmla="*/ 10029 h 163181"/>
                  <a:gd name="connsiteX11" fmla="*/ 146063 w 163196"/>
                  <a:gd name="connsiteY11" fmla="*/ 10063 h 163181"/>
                  <a:gd name="connsiteX12" fmla="*/ 0 w 163196"/>
                  <a:gd name="connsiteY12" fmla="*/ 156127 h 16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196" h="163181">
                    <a:moveTo>
                      <a:pt x="7055" y="163181"/>
                    </a:moveTo>
                    <a:lnTo>
                      <a:pt x="153133" y="17103"/>
                    </a:lnTo>
                    <a:cubicBezTo>
                      <a:pt x="153153" y="17083"/>
                      <a:pt x="153185" y="17084"/>
                      <a:pt x="153203" y="17103"/>
                    </a:cubicBezTo>
                    <a:cubicBezTo>
                      <a:pt x="153212" y="17113"/>
                      <a:pt x="153218" y="17125"/>
                      <a:pt x="153218" y="17138"/>
                    </a:cubicBezTo>
                    <a:lnTo>
                      <a:pt x="153218" y="64859"/>
                    </a:lnTo>
                    <a:lnTo>
                      <a:pt x="163196" y="64859"/>
                    </a:lnTo>
                    <a:lnTo>
                      <a:pt x="163196" y="0"/>
                    </a:lnTo>
                    <a:lnTo>
                      <a:pt x="98472" y="0"/>
                    </a:lnTo>
                    <a:lnTo>
                      <a:pt x="98472" y="9978"/>
                    </a:lnTo>
                    <a:lnTo>
                      <a:pt x="146029" y="9978"/>
                    </a:lnTo>
                    <a:cubicBezTo>
                      <a:pt x="146056" y="9979"/>
                      <a:pt x="146078" y="10001"/>
                      <a:pt x="146078" y="10029"/>
                    </a:cubicBezTo>
                    <a:cubicBezTo>
                      <a:pt x="146077" y="10042"/>
                      <a:pt x="146072" y="10054"/>
                      <a:pt x="146063" y="10063"/>
                    </a:cubicBezTo>
                    <a:lnTo>
                      <a:pt x="0" y="156127"/>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2081558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13A9F-6997-3273-AEC6-909FB601F73D}"/>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9B194110-2A72-83FC-F0B0-8AA7BA72DB39}"/>
              </a:ext>
            </a:extLst>
          </p:cNvPr>
          <p:cNvSpPr txBox="1"/>
          <p:nvPr/>
        </p:nvSpPr>
        <p:spPr>
          <a:xfrm>
            <a:off x="266319" y="59007"/>
            <a:ext cx="116593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gradFill>
                  <a:gsLst>
                    <a:gs pos="0">
                      <a:srgbClr val="C9D300"/>
                    </a:gs>
                    <a:gs pos="48000">
                      <a:srgbClr val="85604E"/>
                    </a:gs>
                    <a:gs pos="100000">
                      <a:srgbClr val="1498C2"/>
                    </a:gs>
                  </a:gsLst>
                  <a:lin ang="16200000" scaled="1"/>
                </a:gradFill>
                <a:effectLst/>
                <a:uLnTx/>
                <a:uFillTx/>
                <a:latin typeface="Montserrat" pitchFamily="2" charset="0"/>
                <a:ea typeface="+mn-ea"/>
                <a:cs typeface="+mn-cs"/>
              </a:rPr>
              <a:t>	Before You Submit: Quick Review</a:t>
            </a:r>
          </a:p>
        </p:txBody>
      </p:sp>
      <p:sp>
        <p:nvSpPr>
          <p:cNvPr id="32" name="Textfeld 31">
            <a:extLst>
              <a:ext uri="{FF2B5EF4-FFF2-40B4-BE49-F238E27FC236}">
                <a16:creationId xmlns:a16="http://schemas.microsoft.com/office/drawing/2014/main" id="{216D3388-1A1A-01FE-6963-C7989ADE3987}"/>
              </a:ext>
            </a:extLst>
          </p:cNvPr>
          <p:cNvSpPr txBox="1"/>
          <p:nvPr/>
        </p:nvSpPr>
        <p:spPr>
          <a:xfrm>
            <a:off x="266319" y="871461"/>
            <a:ext cx="11659362"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dirty="0"/>
              <a:t>Use this checklist to quickly verify if you've covered the key aspects discussed in the guidelines and template. Did you remember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chemeClr val="tx1"/>
              </a:solidFill>
              <a:effectLst/>
              <a:latin typeface="Arial" panose="020B0604020202020204" pitchFamily="34" charset="0"/>
            </a:endParaRPr>
          </a:p>
        </p:txBody>
      </p:sp>
      <p:grpSp>
        <p:nvGrpSpPr>
          <p:cNvPr id="3" name="Group 18">
            <a:extLst>
              <a:ext uri="{FF2B5EF4-FFF2-40B4-BE49-F238E27FC236}">
                <a16:creationId xmlns:a16="http://schemas.microsoft.com/office/drawing/2014/main" id="{50255B80-BAF0-ECA2-7AB0-7A318801D024}"/>
              </a:ext>
            </a:extLst>
          </p:cNvPr>
          <p:cNvGrpSpPr/>
          <p:nvPr/>
        </p:nvGrpSpPr>
        <p:grpSpPr>
          <a:xfrm>
            <a:off x="104475" y="238906"/>
            <a:ext cx="1046734" cy="612070"/>
            <a:chOff x="822905" y="3031193"/>
            <a:chExt cx="1894323" cy="1107688"/>
          </a:xfrm>
        </p:grpSpPr>
        <p:sp>
          <p:nvSpPr>
            <p:cNvPr id="9" name="Oval 24">
              <a:extLst>
                <a:ext uri="{FF2B5EF4-FFF2-40B4-BE49-F238E27FC236}">
                  <a16:creationId xmlns:a16="http://schemas.microsoft.com/office/drawing/2014/main" id="{8E324FAA-BA79-2BA3-5870-ED9A0C428831}"/>
                </a:ext>
              </a:extLst>
            </p:cNvPr>
            <p:cNvSpPr/>
            <p:nvPr/>
          </p:nvSpPr>
          <p:spPr>
            <a:xfrm>
              <a:off x="2112345" y="3040480"/>
              <a:ext cx="184819" cy="184819"/>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0" name="Freeform: Shape 31">
              <a:extLst>
                <a:ext uri="{FF2B5EF4-FFF2-40B4-BE49-F238E27FC236}">
                  <a16:creationId xmlns:a16="http://schemas.microsoft.com/office/drawing/2014/main" id="{5D948283-4161-A0D1-13D1-19BAAB17BBA1}"/>
                </a:ext>
              </a:extLst>
            </p:cNvPr>
            <p:cNvSpPr/>
            <p:nvPr/>
          </p:nvSpPr>
          <p:spPr>
            <a:xfrm rot="3501343" flipH="1">
              <a:off x="1294133" y="2958095"/>
              <a:ext cx="1094283" cy="1240479"/>
            </a:xfrm>
            <a:custGeom>
              <a:avLst/>
              <a:gdLst>
                <a:gd name="connsiteX0" fmla="*/ 633139 w 1236368"/>
                <a:gd name="connsiteY0" fmla="*/ 1400406 h 1401548"/>
                <a:gd name="connsiteX1" fmla="*/ 596397 w 1236368"/>
                <a:gd name="connsiteY1" fmla="*/ 1381723 h 1401548"/>
                <a:gd name="connsiteX2" fmla="*/ 601770 w 1236368"/>
                <a:gd name="connsiteY2" fmla="*/ 1387473 h 1401548"/>
                <a:gd name="connsiteX3" fmla="*/ 630043 w 1236368"/>
                <a:gd name="connsiteY3" fmla="*/ 1400279 h 1401548"/>
                <a:gd name="connsiteX4" fmla="*/ 1222660 w 1236368"/>
                <a:gd name="connsiteY4" fmla="*/ 328321 h 1401548"/>
                <a:gd name="connsiteX5" fmla="*/ 1201076 w 1236368"/>
                <a:gd name="connsiteY5" fmla="*/ 305222 h 1401548"/>
                <a:gd name="connsiteX6" fmla="*/ 1196999 w 1236368"/>
                <a:gd name="connsiteY6" fmla="*/ 303148 h 1401548"/>
                <a:gd name="connsiteX7" fmla="*/ 635997 w 1236368"/>
                <a:gd name="connsiteY7" fmla="*/ 17889 h 1401548"/>
                <a:gd name="connsiteX8" fmla="*/ 635996 w 1236368"/>
                <a:gd name="connsiteY8" fmla="*/ 17888 h 1401548"/>
                <a:gd name="connsiteX9" fmla="*/ 606066 w 1236368"/>
                <a:gd name="connsiteY9" fmla="*/ 2670 h 1401548"/>
                <a:gd name="connsiteX10" fmla="*/ 605029 w 1236368"/>
                <a:gd name="connsiteY10" fmla="*/ 2200 h 1401548"/>
                <a:gd name="connsiteX11" fmla="*/ 574017 w 1236368"/>
                <a:gd name="connsiteY11" fmla="*/ 931 h 1401548"/>
                <a:gd name="connsiteX12" fmla="*/ 555145 w 1236368"/>
                <a:gd name="connsiteY12" fmla="*/ 7886 h 1401548"/>
                <a:gd name="connsiteX13" fmla="*/ 535054 w 1236368"/>
                <a:gd name="connsiteY13" fmla="*/ 20267 h 1401548"/>
                <a:gd name="connsiteX14" fmla="*/ 535050 w 1236368"/>
                <a:gd name="connsiteY14" fmla="*/ 20271 h 1401548"/>
                <a:gd name="connsiteX15" fmla="*/ 46660 w 1236368"/>
                <a:gd name="connsiteY15" fmla="*/ 321251 h 1401548"/>
                <a:gd name="connsiteX16" fmla="*/ 46655 w 1236368"/>
                <a:gd name="connsiteY16" fmla="*/ 321253 h 1401548"/>
                <a:gd name="connsiteX17" fmla="*/ 26573 w 1236368"/>
                <a:gd name="connsiteY17" fmla="*/ 333629 h 1401548"/>
                <a:gd name="connsiteX18" fmla="*/ 11874 w 1236368"/>
                <a:gd name="connsiteY18" fmla="*/ 347364 h 1401548"/>
                <a:gd name="connsiteX19" fmla="*/ 0 w 1236368"/>
                <a:gd name="connsiteY19" fmla="*/ 373579 h 1401548"/>
                <a:gd name="connsiteX20" fmla="*/ 167 w 1236368"/>
                <a:gd name="connsiteY20" fmla="*/ 413074 h 1401548"/>
                <a:gd name="connsiteX21" fmla="*/ 167 w 1236368"/>
                <a:gd name="connsiteY21" fmla="*/ 413075 h 1401548"/>
                <a:gd name="connsiteX22" fmla="*/ 2742 w 1236368"/>
                <a:gd name="connsiteY22" fmla="*/ 1025176 h 1401548"/>
                <a:gd name="connsiteX23" fmla="*/ 2829 w 1236368"/>
                <a:gd name="connsiteY23" fmla="*/ 1045844 h 1401548"/>
                <a:gd name="connsiteX24" fmla="*/ 13108 w 1236368"/>
                <a:gd name="connsiteY24" fmla="*/ 1073733 h 1401548"/>
                <a:gd name="connsiteX25" fmla="*/ 33398 w 1236368"/>
                <a:gd name="connsiteY25" fmla="*/ 1095447 h 1401548"/>
                <a:gd name="connsiteX26" fmla="*/ 51843 w 1236368"/>
                <a:gd name="connsiteY26" fmla="*/ 1104828 h 1401548"/>
                <a:gd name="connsiteX27" fmla="*/ 596399 w 1236368"/>
                <a:gd name="connsiteY27" fmla="*/ 1381723 h 1401548"/>
                <a:gd name="connsiteX28" fmla="*/ 589965 w 1236368"/>
                <a:gd name="connsiteY28" fmla="*/ 1374837 h 1401548"/>
                <a:gd name="connsiteX29" fmla="*/ 586748 w 1236368"/>
                <a:gd name="connsiteY29" fmla="*/ 1371395 h 1401548"/>
                <a:gd name="connsiteX30" fmla="*/ 586747 w 1236368"/>
                <a:gd name="connsiteY30" fmla="*/ 1371394 h 1401548"/>
                <a:gd name="connsiteX31" fmla="*/ 589965 w 1236368"/>
                <a:gd name="connsiteY31" fmla="*/ 1374837 h 1401548"/>
                <a:gd name="connsiteX32" fmla="*/ 596398 w 1236368"/>
                <a:gd name="connsiteY32" fmla="*/ 1381722 h 1401548"/>
                <a:gd name="connsiteX33" fmla="*/ 633140 w 1236368"/>
                <a:gd name="connsiteY33" fmla="*/ 1400406 h 1401548"/>
                <a:gd name="connsiteX34" fmla="*/ 661055 w 1236368"/>
                <a:gd name="connsiteY34" fmla="*/ 1401548 h 1401548"/>
                <a:gd name="connsiteX35" fmla="*/ 679927 w 1236368"/>
                <a:gd name="connsiteY35" fmla="*/ 1394593 h 1401548"/>
                <a:gd name="connsiteX36" fmla="*/ 700018 w 1236368"/>
                <a:gd name="connsiteY36" fmla="*/ 1382212 h 1401548"/>
                <a:gd name="connsiteX37" fmla="*/ 703278 w 1236368"/>
                <a:gd name="connsiteY37" fmla="*/ 1379165 h 1401548"/>
                <a:gd name="connsiteX38" fmla="*/ 703283 w 1236368"/>
                <a:gd name="connsiteY38" fmla="*/ 1379162 h 1401548"/>
                <a:gd name="connsiteX39" fmla="*/ 700018 w 1236368"/>
                <a:gd name="connsiteY39" fmla="*/ 1382213 h 1401548"/>
                <a:gd name="connsiteX40" fmla="*/ 1188417 w 1236368"/>
                <a:gd name="connsiteY40" fmla="*/ 1081227 h 1401548"/>
                <a:gd name="connsiteX41" fmla="*/ 1184226 w 1236368"/>
                <a:gd name="connsiteY41" fmla="*/ 1082772 h 1401548"/>
                <a:gd name="connsiteX42" fmla="*/ 1184230 w 1236368"/>
                <a:gd name="connsiteY42" fmla="*/ 1082769 h 1401548"/>
                <a:gd name="connsiteX43" fmla="*/ 1188417 w 1236368"/>
                <a:gd name="connsiteY43" fmla="*/ 1081226 h 1401548"/>
                <a:gd name="connsiteX44" fmla="*/ 1208499 w 1236368"/>
                <a:gd name="connsiteY44" fmla="*/ 1068850 h 1401548"/>
                <a:gd name="connsiteX45" fmla="*/ 1223199 w 1236368"/>
                <a:gd name="connsiteY45" fmla="*/ 1055115 h 1401548"/>
                <a:gd name="connsiteX46" fmla="*/ 1236005 w 1236368"/>
                <a:gd name="connsiteY46" fmla="*/ 1026842 h 1401548"/>
                <a:gd name="connsiteX47" fmla="*/ 1236368 w 1236368"/>
                <a:gd name="connsiteY47" fmla="*/ 1017960 h 1401548"/>
                <a:gd name="connsiteX48" fmla="*/ 1236264 w 1236368"/>
                <a:gd name="connsiteY48" fmla="*/ 993088 h 1401548"/>
                <a:gd name="connsiteX49" fmla="*/ 1233727 w 1236368"/>
                <a:gd name="connsiteY49" fmla="*/ 986206 h 1401548"/>
                <a:gd name="connsiteX50" fmla="*/ 1233727 w 1236368"/>
                <a:gd name="connsiteY50" fmla="*/ 986205 h 1401548"/>
                <a:gd name="connsiteX51" fmla="*/ 1236264 w 1236368"/>
                <a:gd name="connsiteY51" fmla="*/ 993089 h 1401548"/>
                <a:gd name="connsiteX52" fmla="*/ 1233611 w 1236368"/>
                <a:gd name="connsiteY52" fmla="*/ 362558 h 1401548"/>
                <a:gd name="connsiteX53" fmla="*/ 1233592 w 1236368"/>
                <a:gd name="connsiteY53" fmla="*/ 357984 h 14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6368" h="1401548">
                  <a:moveTo>
                    <a:pt x="633139" y="1400406"/>
                  </a:moveTo>
                  <a:lnTo>
                    <a:pt x="596397" y="1381723"/>
                  </a:lnTo>
                  <a:lnTo>
                    <a:pt x="601770" y="1387473"/>
                  </a:lnTo>
                  <a:cubicBezTo>
                    <a:pt x="610339" y="1393570"/>
                    <a:pt x="619963" y="1397885"/>
                    <a:pt x="630043" y="1400279"/>
                  </a:cubicBezTo>
                  <a:close/>
                  <a:moveTo>
                    <a:pt x="1222660" y="328321"/>
                  </a:moveTo>
                  <a:lnTo>
                    <a:pt x="1201076" y="305222"/>
                  </a:lnTo>
                  <a:lnTo>
                    <a:pt x="1196999" y="303148"/>
                  </a:lnTo>
                  <a:lnTo>
                    <a:pt x="635997" y="17889"/>
                  </a:lnTo>
                  <a:lnTo>
                    <a:pt x="635996" y="17888"/>
                  </a:lnTo>
                  <a:lnTo>
                    <a:pt x="606066" y="2670"/>
                  </a:lnTo>
                  <a:lnTo>
                    <a:pt x="605029" y="2200"/>
                  </a:lnTo>
                  <a:cubicBezTo>
                    <a:pt x="594949" y="-192"/>
                    <a:pt x="584413" y="-663"/>
                    <a:pt x="574017" y="931"/>
                  </a:cubicBezTo>
                  <a:lnTo>
                    <a:pt x="555145" y="7886"/>
                  </a:lnTo>
                  <a:lnTo>
                    <a:pt x="535054" y="20267"/>
                  </a:lnTo>
                  <a:lnTo>
                    <a:pt x="535050" y="20271"/>
                  </a:lnTo>
                  <a:lnTo>
                    <a:pt x="46660" y="321251"/>
                  </a:lnTo>
                  <a:lnTo>
                    <a:pt x="46655" y="321253"/>
                  </a:lnTo>
                  <a:lnTo>
                    <a:pt x="26573" y="333629"/>
                  </a:lnTo>
                  <a:lnTo>
                    <a:pt x="11874" y="347364"/>
                  </a:lnTo>
                  <a:lnTo>
                    <a:pt x="0" y="373579"/>
                  </a:lnTo>
                  <a:lnTo>
                    <a:pt x="167" y="413074"/>
                  </a:lnTo>
                  <a:lnTo>
                    <a:pt x="167" y="413075"/>
                  </a:lnTo>
                  <a:lnTo>
                    <a:pt x="2742" y="1025176"/>
                  </a:lnTo>
                  <a:lnTo>
                    <a:pt x="2829" y="1045844"/>
                  </a:lnTo>
                  <a:lnTo>
                    <a:pt x="13108" y="1073733"/>
                  </a:lnTo>
                  <a:lnTo>
                    <a:pt x="33398" y="1095447"/>
                  </a:lnTo>
                  <a:lnTo>
                    <a:pt x="51843" y="1104828"/>
                  </a:lnTo>
                  <a:lnTo>
                    <a:pt x="596399" y="1381723"/>
                  </a:lnTo>
                  <a:lnTo>
                    <a:pt x="589965" y="1374837"/>
                  </a:lnTo>
                  <a:lnTo>
                    <a:pt x="586748" y="1371395"/>
                  </a:lnTo>
                  <a:lnTo>
                    <a:pt x="586747" y="1371394"/>
                  </a:lnTo>
                  <a:lnTo>
                    <a:pt x="589965" y="1374837"/>
                  </a:lnTo>
                  <a:lnTo>
                    <a:pt x="596398" y="1381722"/>
                  </a:lnTo>
                  <a:lnTo>
                    <a:pt x="633140" y="1400406"/>
                  </a:lnTo>
                  <a:lnTo>
                    <a:pt x="661055" y="1401548"/>
                  </a:lnTo>
                  <a:lnTo>
                    <a:pt x="679927" y="1394593"/>
                  </a:lnTo>
                  <a:lnTo>
                    <a:pt x="700018" y="1382212"/>
                  </a:lnTo>
                  <a:lnTo>
                    <a:pt x="703278" y="1379165"/>
                  </a:lnTo>
                  <a:lnTo>
                    <a:pt x="703283" y="1379162"/>
                  </a:lnTo>
                  <a:lnTo>
                    <a:pt x="700018" y="1382213"/>
                  </a:lnTo>
                  <a:lnTo>
                    <a:pt x="1188417" y="1081227"/>
                  </a:lnTo>
                  <a:lnTo>
                    <a:pt x="1184226" y="1082772"/>
                  </a:lnTo>
                  <a:lnTo>
                    <a:pt x="1184230" y="1082769"/>
                  </a:lnTo>
                  <a:lnTo>
                    <a:pt x="1188417" y="1081226"/>
                  </a:lnTo>
                  <a:lnTo>
                    <a:pt x="1208499" y="1068850"/>
                  </a:lnTo>
                  <a:lnTo>
                    <a:pt x="1223199" y="1055115"/>
                  </a:lnTo>
                  <a:cubicBezTo>
                    <a:pt x="1229295" y="1046545"/>
                    <a:pt x="1233611" y="1036922"/>
                    <a:pt x="1236005" y="1026842"/>
                  </a:cubicBezTo>
                  <a:lnTo>
                    <a:pt x="1236368" y="1017960"/>
                  </a:lnTo>
                  <a:lnTo>
                    <a:pt x="1236264" y="993088"/>
                  </a:lnTo>
                  <a:lnTo>
                    <a:pt x="1233727" y="986206"/>
                  </a:lnTo>
                  <a:lnTo>
                    <a:pt x="1233727" y="986205"/>
                  </a:lnTo>
                  <a:lnTo>
                    <a:pt x="1236264" y="993089"/>
                  </a:lnTo>
                  <a:lnTo>
                    <a:pt x="1233611" y="362558"/>
                  </a:lnTo>
                  <a:lnTo>
                    <a:pt x="1233592" y="357984"/>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E" sz="600" dirty="0"/>
            </a:p>
          </p:txBody>
        </p:sp>
        <p:sp>
          <p:nvSpPr>
            <p:cNvPr id="11" name="Oval 36">
              <a:extLst>
                <a:ext uri="{FF2B5EF4-FFF2-40B4-BE49-F238E27FC236}">
                  <a16:creationId xmlns:a16="http://schemas.microsoft.com/office/drawing/2014/main" id="{FE96B482-CA12-359A-4793-111B5872DFFB}"/>
                </a:ext>
              </a:extLst>
            </p:cNvPr>
            <p:cNvSpPr/>
            <p:nvPr/>
          </p:nvSpPr>
          <p:spPr>
            <a:xfrm>
              <a:off x="1084552" y="3313796"/>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2" name="Oval 38">
              <a:extLst>
                <a:ext uri="{FF2B5EF4-FFF2-40B4-BE49-F238E27FC236}">
                  <a16:creationId xmlns:a16="http://schemas.microsoft.com/office/drawing/2014/main" id="{52B87D1E-E88D-CA63-4092-D75CC1652342}"/>
                </a:ext>
              </a:extLst>
            </p:cNvPr>
            <p:cNvSpPr/>
            <p:nvPr/>
          </p:nvSpPr>
          <p:spPr>
            <a:xfrm>
              <a:off x="822905" y="3526031"/>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3" name="Oval 39">
              <a:extLst>
                <a:ext uri="{FF2B5EF4-FFF2-40B4-BE49-F238E27FC236}">
                  <a16:creationId xmlns:a16="http://schemas.microsoft.com/office/drawing/2014/main" id="{8BB2A631-7094-2457-4919-74EBF6EBD858}"/>
                </a:ext>
              </a:extLst>
            </p:cNvPr>
            <p:cNvSpPr/>
            <p:nvPr/>
          </p:nvSpPr>
          <p:spPr>
            <a:xfrm>
              <a:off x="940729" y="3057399"/>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4" name="Oval 41">
              <a:extLst>
                <a:ext uri="{FF2B5EF4-FFF2-40B4-BE49-F238E27FC236}">
                  <a16:creationId xmlns:a16="http://schemas.microsoft.com/office/drawing/2014/main" id="{04D2CC93-93B6-7022-E0BC-64B4280BAA20}"/>
                </a:ext>
              </a:extLst>
            </p:cNvPr>
            <p:cNvSpPr/>
            <p:nvPr/>
          </p:nvSpPr>
          <p:spPr>
            <a:xfrm>
              <a:off x="1018997" y="3781898"/>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5" name="Oval 42">
              <a:extLst>
                <a:ext uri="{FF2B5EF4-FFF2-40B4-BE49-F238E27FC236}">
                  <a16:creationId xmlns:a16="http://schemas.microsoft.com/office/drawing/2014/main" id="{3404335F-51C3-C23E-C0C0-E971A181DFC2}"/>
                </a:ext>
              </a:extLst>
            </p:cNvPr>
            <p:cNvSpPr/>
            <p:nvPr/>
          </p:nvSpPr>
          <p:spPr>
            <a:xfrm>
              <a:off x="1439544" y="3954062"/>
              <a:ext cx="184819" cy="184819"/>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6" name="Oval 43">
              <a:extLst>
                <a:ext uri="{FF2B5EF4-FFF2-40B4-BE49-F238E27FC236}">
                  <a16:creationId xmlns:a16="http://schemas.microsoft.com/office/drawing/2014/main" id="{AA384C40-B82E-98E1-1800-D7A52FBA8F16}"/>
                </a:ext>
              </a:extLst>
            </p:cNvPr>
            <p:cNvSpPr/>
            <p:nvPr/>
          </p:nvSpPr>
          <p:spPr>
            <a:xfrm>
              <a:off x="2597965" y="3372501"/>
              <a:ext cx="86380" cy="86380"/>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7" name="Oval 44">
              <a:extLst>
                <a:ext uri="{FF2B5EF4-FFF2-40B4-BE49-F238E27FC236}">
                  <a16:creationId xmlns:a16="http://schemas.microsoft.com/office/drawing/2014/main" id="{614DEAD7-095C-46C8-7915-0A528D922430}"/>
                </a:ext>
              </a:extLst>
            </p:cNvPr>
            <p:cNvSpPr/>
            <p:nvPr/>
          </p:nvSpPr>
          <p:spPr>
            <a:xfrm>
              <a:off x="2336318" y="3584735"/>
              <a:ext cx="86380" cy="86380"/>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8" name="Oval 45">
              <a:extLst>
                <a:ext uri="{FF2B5EF4-FFF2-40B4-BE49-F238E27FC236}">
                  <a16:creationId xmlns:a16="http://schemas.microsoft.com/office/drawing/2014/main" id="{AA7B0077-486D-37DB-5622-6712035DE1B8}"/>
                </a:ext>
              </a:extLst>
            </p:cNvPr>
            <p:cNvSpPr/>
            <p:nvPr/>
          </p:nvSpPr>
          <p:spPr>
            <a:xfrm>
              <a:off x="2454141" y="3116103"/>
              <a:ext cx="156536" cy="156536"/>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19" name="Oval 46">
              <a:extLst>
                <a:ext uri="{FF2B5EF4-FFF2-40B4-BE49-F238E27FC236}">
                  <a16:creationId xmlns:a16="http://schemas.microsoft.com/office/drawing/2014/main" id="{9BB15AFF-2D72-3CE5-565C-623A5D59CD02}"/>
                </a:ext>
              </a:extLst>
            </p:cNvPr>
            <p:cNvSpPr/>
            <p:nvPr/>
          </p:nvSpPr>
          <p:spPr>
            <a:xfrm>
              <a:off x="2532409" y="3840603"/>
              <a:ext cx="184819" cy="184819"/>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nvGrpSpPr>
          <p:cNvPr id="33" name="Grafik 22" descr="Klemmbrett abgehakt Silhouette">
            <a:extLst>
              <a:ext uri="{FF2B5EF4-FFF2-40B4-BE49-F238E27FC236}">
                <a16:creationId xmlns:a16="http://schemas.microsoft.com/office/drawing/2014/main" id="{E1543358-CCBE-3CF4-F294-2365ECC95A47}"/>
              </a:ext>
            </a:extLst>
          </p:cNvPr>
          <p:cNvGrpSpPr/>
          <p:nvPr/>
        </p:nvGrpSpPr>
        <p:grpSpPr>
          <a:xfrm>
            <a:off x="474075" y="267650"/>
            <a:ext cx="382014" cy="509486"/>
            <a:chOff x="-116170" y="1078031"/>
            <a:chExt cx="571500" cy="762200"/>
          </a:xfrm>
          <a:solidFill>
            <a:srgbClr val="000000"/>
          </a:solidFill>
        </p:grpSpPr>
        <p:sp>
          <p:nvSpPr>
            <p:cNvPr id="34" name="Freihandform: Form 33">
              <a:extLst>
                <a:ext uri="{FF2B5EF4-FFF2-40B4-BE49-F238E27FC236}">
                  <a16:creationId xmlns:a16="http://schemas.microsoft.com/office/drawing/2014/main" id="{E243B49B-CA20-08F6-25BD-4C3811B835EE}"/>
                </a:ext>
              </a:extLst>
            </p:cNvPr>
            <p:cNvSpPr/>
            <p:nvPr/>
          </p:nvSpPr>
          <p:spPr>
            <a:xfrm>
              <a:off x="136242" y="1125857"/>
              <a:ext cx="66677" cy="66675"/>
            </a:xfrm>
            <a:custGeom>
              <a:avLst/>
              <a:gdLst>
                <a:gd name="connsiteX0" fmla="*/ 66675 w 66677"/>
                <a:gd name="connsiteY0" fmla="*/ 33338 h 66675"/>
                <a:gd name="connsiteX1" fmla="*/ 34290 w 66677"/>
                <a:gd name="connsiteY1" fmla="*/ 0 h 66675"/>
                <a:gd name="connsiteX2" fmla="*/ 33338 w 66677"/>
                <a:gd name="connsiteY2" fmla="*/ 0 h 66675"/>
                <a:gd name="connsiteX3" fmla="*/ 0 w 66677"/>
                <a:gd name="connsiteY3" fmla="*/ 33338 h 66675"/>
                <a:gd name="connsiteX4" fmla="*/ 33338 w 66677"/>
                <a:gd name="connsiteY4" fmla="*/ 66675 h 66675"/>
                <a:gd name="connsiteX5" fmla="*/ 66675 w 66677"/>
                <a:gd name="connsiteY5" fmla="*/ 33338 h 66675"/>
                <a:gd name="connsiteX6" fmla="*/ 47625 w 66677"/>
                <a:gd name="connsiteY6" fmla="*/ 33176 h 66675"/>
                <a:gd name="connsiteX7" fmla="*/ 33500 w 66677"/>
                <a:gd name="connsiteY7" fmla="*/ 47624 h 66675"/>
                <a:gd name="connsiteX8" fmla="*/ 19052 w 66677"/>
                <a:gd name="connsiteY8" fmla="*/ 33499 h 66675"/>
                <a:gd name="connsiteX9" fmla="*/ 33177 w 66677"/>
                <a:gd name="connsiteY9" fmla="*/ 19051 h 66675"/>
                <a:gd name="connsiteX10" fmla="*/ 33338 w 66677"/>
                <a:gd name="connsiteY10" fmla="*/ 19050 h 66675"/>
                <a:gd name="connsiteX11" fmla="*/ 33957 w 66677"/>
                <a:gd name="connsiteY11" fmla="*/ 19050 h 66675"/>
                <a:gd name="connsiteX12" fmla="*/ 47625 w 66677"/>
                <a:gd name="connsiteY12" fmla="*/ 3317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 h="66675">
                  <a:moveTo>
                    <a:pt x="66675" y="33338"/>
                  </a:moveTo>
                  <a:cubicBezTo>
                    <a:pt x="66877" y="15213"/>
                    <a:pt x="52412" y="324"/>
                    <a:pt x="34290" y="0"/>
                  </a:cubicBezTo>
                  <a:lnTo>
                    <a:pt x="33338" y="0"/>
                  </a:lnTo>
                  <a:cubicBezTo>
                    <a:pt x="14926" y="0"/>
                    <a:pt x="0" y="14926"/>
                    <a:pt x="0" y="33338"/>
                  </a:cubicBezTo>
                  <a:cubicBezTo>
                    <a:pt x="0" y="51749"/>
                    <a:pt x="14926" y="66675"/>
                    <a:pt x="33338" y="66675"/>
                  </a:cubicBezTo>
                  <a:cubicBezTo>
                    <a:pt x="51749" y="66675"/>
                    <a:pt x="66675" y="51749"/>
                    <a:pt x="66675" y="33338"/>
                  </a:cubicBezTo>
                  <a:close/>
                  <a:moveTo>
                    <a:pt x="47625" y="33176"/>
                  </a:moveTo>
                  <a:cubicBezTo>
                    <a:pt x="47715" y="41066"/>
                    <a:pt x="41391" y="47535"/>
                    <a:pt x="33500" y="47624"/>
                  </a:cubicBezTo>
                  <a:cubicBezTo>
                    <a:pt x="25610" y="47714"/>
                    <a:pt x="19141" y="41390"/>
                    <a:pt x="19052" y="33499"/>
                  </a:cubicBezTo>
                  <a:cubicBezTo>
                    <a:pt x="18962" y="25609"/>
                    <a:pt x="25286" y="19140"/>
                    <a:pt x="33177" y="19051"/>
                  </a:cubicBezTo>
                  <a:cubicBezTo>
                    <a:pt x="33230" y="19050"/>
                    <a:pt x="33284" y="19050"/>
                    <a:pt x="33338" y="19050"/>
                  </a:cubicBezTo>
                  <a:lnTo>
                    <a:pt x="33957" y="19050"/>
                  </a:lnTo>
                  <a:cubicBezTo>
                    <a:pt x="41630" y="19180"/>
                    <a:pt x="47747" y="25502"/>
                    <a:pt x="47625" y="33176"/>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35" name="Freihandform: Form 34">
              <a:extLst>
                <a:ext uri="{FF2B5EF4-FFF2-40B4-BE49-F238E27FC236}">
                  <a16:creationId xmlns:a16="http://schemas.microsoft.com/office/drawing/2014/main" id="{2B593BF2-A558-3A79-278A-B205D5D35ACC}"/>
                </a:ext>
              </a:extLst>
            </p:cNvPr>
            <p:cNvSpPr/>
            <p:nvPr/>
          </p:nvSpPr>
          <p:spPr>
            <a:xfrm>
              <a:off x="231892" y="1319128"/>
              <a:ext cx="127768" cy="96402"/>
            </a:xfrm>
            <a:custGeom>
              <a:avLst/>
              <a:gdLst>
                <a:gd name="connsiteX0" fmla="*/ 127768 w 127768"/>
                <a:gd name="connsiteY0" fmla="*/ 13468 h 96402"/>
                <a:gd name="connsiteX1" fmla="*/ 114300 w 127768"/>
                <a:gd name="connsiteY1" fmla="*/ 0 h 96402"/>
                <a:gd name="connsiteX2" fmla="*/ 44834 w 127768"/>
                <a:gd name="connsiteY2" fmla="*/ 69456 h 96402"/>
                <a:gd name="connsiteX3" fmla="*/ 13468 w 127768"/>
                <a:gd name="connsiteY3" fmla="*/ 38100 h 96402"/>
                <a:gd name="connsiteX4" fmla="*/ 0 w 127768"/>
                <a:gd name="connsiteY4" fmla="*/ 51568 h 96402"/>
                <a:gd name="connsiteX5" fmla="*/ 44834 w 127768"/>
                <a:gd name="connsiteY5" fmla="*/ 96403 h 96402"/>
                <a:gd name="connsiteX6" fmla="*/ 127768 w 127768"/>
                <a:gd name="connsiteY6" fmla="*/ 13468 h 9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68" h="96402">
                  <a:moveTo>
                    <a:pt x="127768" y="13468"/>
                  </a:moveTo>
                  <a:lnTo>
                    <a:pt x="114300" y="0"/>
                  </a:lnTo>
                  <a:lnTo>
                    <a:pt x="44834" y="69456"/>
                  </a:lnTo>
                  <a:lnTo>
                    <a:pt x="13468" y="38100"/>
                  </a:lnTo>
                  <a:lnTo>
                    <a:pt x="0" y="51568"/>
                  </a:lnTo>
                  <a:lnTo>
                    <a:pt x="44834" y="96403"/>
                  </a:lnTo>
                  <a:lnTo>
                    <a:pt x="127768" y="13468"/>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36" name="Freihandform: Form 35">
              <a:extLst>
                <a:ext uri="{FF2B5EF4-FFF2-40B4-BE49-F238E27FC236}">
                  <a16:creationId xmlns:a16="http://schemas.microsoft.com/office/drawing/2014/main" id="{0DE46DA6-C930-6C28-2E4C-C5FD795801BF}"/>
                </a:ext>
              </a:extLst>
            </p:cNvPr>
            <p:cNvSpPr/>
            <p:nvPr/>
          </p:nvSpPr>
          <p:spPr>
            <a:xfrm>
              <a:off x="-20929" y="1354437"/>
              <a:ext cx="200024" cy="19050"/>
            </a:xfrm>
            <a:custGeom>
              <a:avLst/>
              <a:gdLst>
                <a:gd name="connsiteX0" fmla="*/ 0 w 200024"/>
                <a:gd name="connsiteY0" fmla="*/ 0 h 19050"/>
                <a:gd name="connsiteX1" fmla="*/ 200025 w 200024"/>
                <a:gd name="connsiteY1" fmla="*/ 0 h 19050"/>
                <a:gd name="connsiteX2" fmla="*/ 200025 w 200024"/>
                <a:gd name="connsiteY2" fmla="*/ 19050 h 19050"/>
                <a:gd name="connsiteX3" fmla="*/ 0 w 200024"/>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0024" h="19050">
                  <a:moveTo>
                    <a:pt x="0" y="0"/>
                  </a:moveTo>
                  <a:lnTo>
                    <a:pt x="200025" y="0"/>
                  </a:lnTo>
                  <a:lnTo>
                    <a:pt x="200025"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37" name="Freihandform: Form 36">
              <a:extLst>
                <a:ext uri="{FF2B5EF4-FFF2-40B4-BE49-F238E27FC236}">
                  <a16:creationId xmlns:a16="http://schemas.microsoft.com/office/drawing/2014/main" id="{D43CDD1F-A885-E580-9F8C-B858E1065C87}"/>
                </a:ext>
              </a:extLst>
            </p:cNvPr>
            <p:cNvSpPr/>
            <p:nvPr/>
          </p:nvSpPr>
          <p:spPr>
            <a:xfrm>
              <a:off x="231892" y="1433447"/>
              <a:ext cx="127768" cy="96402"/>
            </a:xfrm>
            <a:custGeom>
              <a:avLst/>
              <a:gdLst>
                <a:gd name="connsiteX0" fmla="*/ 127768 w 127768"/>
                <a:gd name="connsiteY0" fmla="*/ 13468 h 96402"/>
                <a:gd name="connsiteX1" fmla="*/ 114300 w 127768"/>
                <a:gd name="connsiteY1" fmla="*/ 0 h 96402"/>
                <a:gd name="connsiteX2" fmla="*/ 44834 w 127768"/>
                <a:gd name="connsiteY2" fmla="*/ 69466 h 96402"/>
                <a:gd name="connsiteX3" fmla="*/ 13468 w 127768"/>
                <a:gd name="connsiteY3" fmla="*/ 38100 h 96402"/>
                <a:gd name="connsiteX4" fmla="*/ 0 w 127768"/>
                <a:gd name="connsiteY4" fmla="*/ 51568 h 96402"/>
                <a:gd name="connsiteX5" fmla="*/ 44834 w 127768"/>
                <a:gd name="connsiteY5" fmla="*/ 96403 h 96402"/>
                <a:gd name="connsiteX6" fmla="*/ 127768 w 127768"/>
                <a:gd name="connsiteY6" fmla="*/ 13468 h 9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68" h="96402">
                  <a:moveTo>
                    <a:pt x="127768" y="13468"/>
                  </a:moveTo>
                  <a:lnTo>
                    <a:pt x="114300" y="0"/>
                  </a:lnTo>
                  <a:lnTo>
                    <a:pt x="44834" y="69466"/>
                  </a:lnTo>
                  <a:lnTo>
                    <a:pt x="13468" y="38100"/>
                  </a:lnTo>
                  <a:lnTo>
                    <a:pt x="0" y="51568"/>
                  </a:lnTo>
                  <a:lnTo>
                    <a:pt x="44834" y="96403"/>
                  </a:lnTo>
                  <a:lnTo>
                    <a:pt x="127768" y="13468"/>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40" name="Freihandform: Form 39">
              <a:extLst>
                <a:ext uri="{FF2B5EF4-FFF2-40B4-BE49-F238E27FC236}">
                  <a16:creationId xmlns:a16="http://schemas.microsoft.com/office/drawing/2014/main" id="{C846D577-6EEB-C3C7-F7FB-ED9D0C2F2922}"/>
                </a:ext>
              </a:extLst>
            </p:cNvPr>
            <p:cNvSpPr/>
            <p:nvPr/>
          </p:nvSpPr>
          <p:spPr>
            <a:xfrm>
              <a:off x="-20929" y="1468757"/>
              <a:ext cx="200024" cy="19050"/>
            </a:xfrm>
            <a:custGeom>
              <a:avLst/>
              <a:gdLst>
                <a:gd name="connsiteX0" fmla="*/ 0 w 200024"/>
                <a:gd name="connsiteY0" fmla="*/ 0 h 19050"/>
                <a:gd name="connsiteX1" fmla="*/ 200025 w 200024"/>
                <a:gd name="connsiteY1" fmla="*/ 0 h 19050"/>
                <a:gd name="connsiteX2" fmla="*/ 200025 w 200024"/>
                <a:gd name="connsiteY2" fmla="*/ 19050 h 19050"/>
                <a:gd name="connsiteX3" fmla="*/ 0 w 200024"/>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0024" h="19050">
                  <a:moveTo>
                    <a:pt x="0" y="0"/>
                  </a:moveTo>
                  <a:lnTo>
                    <a:pt x="200025" y="0"/>
                  </a:lnTo>
                  <a:lnTo>
                    <a:pt x="200025"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41" name="Freihandform: Form 40">
              <a:extLst>
                <a:ext uri="{FF2B5EF4-FFF2-40B4-BE49-F238E27FC236}">
                  <a16:creationId xmlns:a16="http://schemas.microsoft.com/office/drawing/2014/main" id="{C2953CE5-B272-D8F5-DB0C-658BCCE2A381}"/>
                </a:ext>
              </a:extLst>
            </p:cNvPr>
            <p:cNvSpPr/>
            <p:nvPr/>
          </p:nvSpPr>
          <p:spPr>
            <a:xfrm>
              <a:off x="231892" y="1547747"/>
              <a:ext cx="127768" cy="96402"/>
            </a:xfrm>
            <a:custGeom>
              <a:avLst/>
              <a:gdLst>
                <a:gd name="connsiteX0" fmla="*/ 127768 w 127768"/>
                <a:gd name="connsiteY0" fmla="*/ 13468 h 96402"/>
                <a:gd name="connsiteX1" fmla="*/ 114300 w 127768"/>
                <a:gd name="connsiteY1" fmla="*/ 0 h 96402"/>
                <a:gd name="connsiteX2" fmla="*/ 44834 w 127768"/>
                <a:gd name="connsiteY2" fmla="*/ 69466 h 96402"/>
                <a:gd name="connsiteX3" fmla="*/ 13468 w 127768"/>
                <a:gd name="connsiteY3" fmla="*/ 38100 h 96402"/>
                <a:gd name="connsiteX4" fmla="*/ 0 w 127768"/>
                <a:gd name="connsiteY4" fmla="*/ 51568 h 96402"/>
                <a:gd name="connsiteX5" fmla="*/ 44834 w 127768"/>
                <a:gd name="connsiteY5" fmla="*/ 96403 h 96402"/>
                <a:gd name="connsiteX6" fmla="*/ 127768 w 127768"/>
                <a:gd name="connsiteY6" fmla="*/ 13468 h 9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68" h="96402">
                  <a:moveTo>
                    <a:pt x="127768" y="13468"/>
                  </a:moveTo>
                  <a:lnTo>
                    <a:pt x="114300" y="0"/>
                  </a:lnTo>
                  <a:lnTo>
                    <a:pt x="44834" y="69466"/>
                  </a:lnTo>
                  <a:lnTo>
                    <a:pt x="13468" y="38100"/>
                  </a:lnTo>
                  <a:lnTo>
                    <a:pt x="0" y="51568"/>
                  </a:lnTo>
                  <a:lnTo>
                    <a:pt x="44834" y="96403"/>
                  </a:lnTo>
                  <a:lnTo>
                    <a:pt x="127768" y="13468"/>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42" name="Freihandform: Form 41">
              <a:extLst>
                <a:ext uri="{FF2B5EF4-FFF2-40B4-BE49-F238E27FC236}">
                  <a16:creationId xmlns:a16="http://schemas.microsoft.com/office/drawing/2014/main" id="{FC6DE3C2-1AFA-C92F-F8D7-87F9A8031925}"/>
                </a:ext>
              </a:extLst>
            </p:cNvPr>
            <p:cNvSpPr/>
            <p:nvPr/>
          </p:nvSpPr>
          <p:spPr>
            <a:xfrm>
              <a:off x="-20929" y="1583057"/>
              <a:ext cx="200024" cy="19050"/>
            </a:xfrm>
            <a:custGeom>
              <a:avLst/>
              <a:gdLst>
                <a:gd name="connsiteX0" fmla="*/ 0 w 200024"/>
                <a:gd name="connsiteY0" fmla="*/ 0 h 19050"/>
                <a:gd name="connsiteX1" fmla="*/ 200025 w 200024"/>
                <a:gd name="connsiteY1" fmla="*/ 0 h 19050"/>
                <a:gd name="connsiteX2" fmla="*/ 200025 w 200024"/>
                <a:gd name="connsiteY2" fmla="*/ 19050 h 19050"/>
                <a:gd name="connsiteX3" fmla="*/ 0 w 200024"/>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0024" h="19050">
                  <a:moveTo>
                    <a:pt x="0" y="0"/>
                  </a:moveTo>
                  <a:lnTo>
                    <a:pt x="200025" y="0"/>
                  </a:lnTo>
                  <a:lnTo>
                    <a:pt x="200025"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43" name="Freihandform: Form 42">
              <a:extLst>
                <a:ext uri="{FF2B5EF4-FFF2-40B4-BE49-F238E27FC236}">
                  <a16:creationId xmlns:a16="http://schemas.microsoft.com/office/drawing/2014/main" id="{DBFB9412-B69D-F77C-85D1-6F4C659A254C}"/>
                </a:ext>
              </a:extLst>
            </p:cNvPr>
            <p:cNvSpPr/>
            <p:nvPr/>
          </p:nvSpPr>
          <p:spPr>
            <a:xfrm>
              <a:off x="231892" y="1662047"/>
              <a:ext cx="127768" cy="96402"/>
            </a:xfrm>
            <a:custGeom>
              <a:avLst/>
              <a:gdLst>
                <a:gd name="connsiteX0" fmla="*/ 127768 w 127768"/>
                <a:gd name="connsiteY0" fmla="*/ 13468 h 96402"/>
                <a:gd name="connsiteX1" fmla="*/ 114300 w 127768"/>
                <a:gd name="connsiteY1" fmla="*/ 0 h 96402"/>
                <a:gd name="connsiteX2" fmla="*/ 44834 w 127768"/>
                <a:gd name="connsiteY2" fmla="*/ 69466 h 96402"/>
                <a:gd name="connsiteX3" fmla="*/ 13468 w 127768"/>
                <a:gd name="connsiteY3" fmla="*/ 38100 h 96402"/>
                <a:gd name="connsiteX4" fmla="*/ 0 w 127768"/>
                <a:gd name="connsiteY4" fmla="*/ 51568 h 96402"/>
                <a:gd name="connsiteX5" fmla="*/ 44834 w 127768"/>
                <a:gd name="connsiteY5" fmla="*/ 96403 h 96402"/>
                <a:gd name="connsiteX6" fmla="*/ 127768 w 127768"/>
                <a:gd name="connsiteY6" fmla="*/ 13468 h 9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68" h="96402">
                  <a:moveTo>
                    <a:pt x="127768" y="13468"/>
                  </a:moveTo>
                  <a:lnTo>
                    <a:pt x="114300" y="0"/>
                  </a:lnTo>
                  <a:lnTo>
                    <a:pt x="44834" y="69466"/>
                  </a:lnTo>
                  <a:lnTo>
                    <a:pt x="13468" y="38100"/>
                  </a:lnTo>
                  <a:lnTo>
                    <a:pt x="0" y="51568"/>
                  </a:lnTo>
                  <a:lnTo>
                    <a:pt x="44834" y="96403"/>
                  </a:lnTo>
                  <a:lnTo>
                    <a:pt x="127768" y="13468"/>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44" name="Freihandform: Form 43">
              <a:extLst>
                <a:ext uri="{FF2B5EF4-FFF2-40B4-BE49-F238E27FC236}">
                  <a16:creationId xmlns:a16="http://schemas.microsoft.com/office/drawing/2014/main" id="{5CCD6426-2BC4-42D1-DDE9-B2C7654B9717}"/>
                </a:ext>
              </a:extLst>
            </p:cNvPr>
            <p:cNvSpPr/>
            <p:nvPr/>
          </p:nvSpPr>
          <p:spPr>
            <a:xfrm>
              <a:off x="-20929" y="1697357"/>
              <a:ext cx="200024" cy="19050"/>
            </a:xfrm>
            <a:custGeom>
              <a:avLst/>
              <a:gdLst>
                <a:gd name="connsiteX0" fmla="*/ 0 w 200024"/>
                <a:gd name="connsiteY0" fmla="*/ 0 h 19050"/>
                <a:gd name="connsiteX1" fmla="*/ 200025 w 200024"/>
                <a:gd name="connsiteY1" fmla="*/ 0 h 19050"/>
                <a:gd name="connsiteX2" fmla="*/ 200025 w 200024"/>
                <a:gd name="connsiteY2" fmla="*/ 19050 h 19050"/>
                <a:gd name="connsiteX3" fmla="*/ 0 w 200024"/>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0024" h="19050">
                  <a:moveTo>
                    <a:pt x="0" y="0"/>
                  </a:moveTo>
                  <a:lnTo>
                    <a:pt x="200025" y="0"/>
                  </a:lnTo>
                  <a:lnTo>
                    <a:pt x="200025" y="19050"/>
                  </a:lnTo>
                  <a:lnTo>
                    <a:pt x="0" y="19050"/>
                  </a:ln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45" name="Freihandform: Form 44">
              <a:extLst>
                <a:ext uri="{FF2B5EF4-FFF2-40B4-BE49-F238E27FC236}">
                  <a16:creationId xmlns:a16="http://schemas.microsoft.com/office/drawing/2014/main" id="{945EA10B-79D5-149B-072A-3FD4399F2F0D}"/>
                </a:ext>
              </a:extLst>
            </p:cNvPr>
            <p:cNvSpPr/>
            <p:nvPr/>
          </p:nvSpPr>
          <p:spPr>
            <a:xfrm>
              <a:off x="-116170" y="1078031"/>
              <a:ext cx="571500" cy="762200"/>
            </a:xfrm>
            <a:custGeom>
              <a:avLst/>
              <a:gdLst>
                <a:gd name="connsiteX0" fmla="*/ 533400 w 571500"/>
                <a:gd name="connsiteY0" fmla="*/ 66675 h 762200"/>
                <a:gd name="connsiteX1" fmla="*/ 390525 w 571500"/>
                <a:gd name="connsiteY1" fmla="*/ 66675 h 762200"/>
                <a:gd name="connsiteX2" fmla="*/ 390525 w 571500"/>
                <a:gd name="connsiteY2" fmla="*/ 47625 h 762200"/>
                <a:gd name="connsiteX3" fmla="*/ 342900 w 571500"/>
                <a:gd name="connsiteY3" fmla="*/ 0 h 762200"/>
                <a:gd name="connsiteX4" fmla="*/ 228600 w 571500"/>
                <a:gd name="connsiteY4" fmla="*/ 0 h 762200"/>
                <a:gd name="connsiteX5" fmla="*/ 180975 w 571500"/>
                <a:gd name="connsiteY5" fmla="*/ 47625 h 762200"/>
                <a:gd name="connsiteX6" fmla="*/ 180975 w 571500"/>
                <a:gd name="connsiteY6" fmla="*/ 66675 h 762200"/>
                <a:gd name="connsiteX7" fmla="*/ 38100 w 571500"/>
                <a:gd name="connsiteY7" fmla="*/ 66675 h 762200"/>
                <a:gd name="connsiteX8" fmla="*/ 0 w 571500"/>
                <a:gd name="connsiteY8" fmla="*/ 104775 h 762200"/>
                <a:gd name="connsiteX9" fmla="*/ 0 w 571500"/>
                <a:gd name="connsiteY9" fmla="*/ 724100 h 762200"/>
                <a:gd name="connsiteX10" fmla="*/ 38100 w 571500"/>
                <a:gd name="connsiteY10" fmla="*/ 762200 h 762200"/>
                <a:gd name="connsiteX11" fmla="*/ 533400 w 571500"/>
                <a:gd name="connsiteY11" fmla="*/ 762200 h 762200"/>
                <a:gd name="connsiteX12" fmla="*/ 571500 w 571500"/>
                <a:gd name="connsiteY12" fmla="*/ 724100 h 762200"/>
                <a:gd name="connsiteX13" fmla="*/ 571500 w 571500"/>
                <a:gd name="connsiteY13" fmla="*/ 104775 h 762200"/>
                <a:gd name="connsiteX14" fmla="*/ 533400 w 571500"/>
                <a:gd name="connsiteY14" fmla="*/ 66675 h 762200"/>
                <a:gd name="connsiteX15" fmla="*/ 161925 w 571500"/>
                <a:gd name="connsiteY15" fmla="*/ 85725 h 762200"/>
                <a:gd name="connsiteX16" fmla="*/ 200025 w 571500"/>
                <a:gd name="connsiteY16" fmla="*/ 85725 h 762200"/>
                <a:gd name="connsiteX17" fmla="*/ 200025 w 571500"/>
                <a:gd name="connsiteY17" fmla="*/ 47625 h 762200"/>
                <a:gd name="connsiteX18" fmla="*/ 228600 w 571500"/>
                <a:gd name="connsiteY18" fmla="*/ 19050 h 762200"/>
                <a:gd name="connsiteX19" fmla="*/ 342900 w 571500"/>
                <a:gd name="connsiteY19" fmla="*/ 19050 h 762200"/>
                <a:gd name="connsiteX20" fmla="*/ 371475 w 571500"/>
                <a:gd name="connsiteY20" fmla="*/ 47625 h 762200"/>
                <a:gd name="connsiteX21" fmla="*/ 371475 w 571500"/>
                <a:gd name="connsiteY21" fmla="*/ 85725 h 762200"/>
                <a:gd name="connsiteX22" fmla="*/ 409575 w 571500"/>
                <a:gd name="connsiteY22" fmla="*/ 85725 h 762200"/>
                <a:gd name="connsiteX23" fmla="*/ 409575 w 571500"/>
                <a:gd name="connsiteY23" fmla="*/ 162125 h 762200"/>
                <a:gd name="connsiteX24" fmla="*/ 161925 w 571500"/>
                <a:gd name="connsiteY24" fmla="*/ 162125 h 762200"/>
                <a:gd name="connsiteX25" fmla="*/ 552450 w 571500"/>
                <a:gd name="connsiteY25" fmla="*/ 724100 h 762200"/>
                <a:gd name="connsiteX26" fmla="*/ 533400 w 571500"/>
                <a:gd name="connsiteY26" fmla="*/ 743150 h 762200"/>
                <a:gd name="connsiteX27" fmla="*/ 38100 w 571500"/>
                <a:gd name="connsiteY27" fmla="*/ 743150 h 762200"/>
                <a:gd name="connsiteX28" fmla="*/ 19050 w 571500"/>
                <a:gd name="connsiteY28" fmla="*/ 724100 h 762200"/>
                <a:gd name="connsiteX29" fmla="*/ 19050 w 571500"/>
                <a:gd name="connsiteY29" fmla="*/ 104775 h 762200"/>
                <a:gd name="connsiteX30" fmla="*/ 38100 w 571500"/>
                <a:gd name="connsiteY30" fmla="*/ 85725 h 762200"/>
                <a:gd name="connsiteX31" fmla="*/ 142875 w 571500"/>
                <a:gd name="connsiteY31" fmla="*/ 85725 h 762200"/>
                <a:gd name="connsiteX32" fmla="*/ 142875 w 571500"/>
                <a:gd name="connsiteY32" fmla="*/ 181175 h 762200"/>
                <a:gd name="connsiteX33" fmla="*/ 428625 w 571500"/>
                <a:gd name="connsiteY33" fmla="*/ 181175 h 762200"/>
                <a:gd name="connsiteX34" fmla="*/ 428625 w 571500"/>
                <a:gd name="connsiteY34" fmla="*/ 85725 h 762200"/>
                <a:gd name="connsiteX35" fmla="*/ 533400 w 571500"/>
                <a:gd name="connsiteY35" fmla="*/ 85725 h 762200"/>
                <a:gd name="connsiteX36" fmla="*/ 552450 w 571500"/>
                <a:gd name="connsiteY36" fmla="*/ 104775 h 7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71500" h="762200">
                  <a:moveTo>
                    <a:pt x="533400" y="66675"/>
                  </a:moveTo>
                  <a:lnTo>
                    <a:pt x="390525" y="66675"/>
                  </a:lnTo>
                  <a:lnTo>
                    <a:pt x="390525" y="47625"/>
                  </a:lnTo>
                  <a:cubicBezTo>
                    <a:pt x="390494" y="21335"/>
                    <a:pt x="369190" y="32"/>
                    <a:pt x="342900" y="0"/>
                  </a:cubicBezTo>
                  <a:lnTo>
                    <a:pt x="228600" y="0"/>
                  </a:lnTo>
                  <a:cubicBezTo>
                    <a:pt x="202310" y="32"/>
                    <a:pt x="181006" y="21335"/>
                    <a:pt x="180975" y="47625"/>
                  </a:cubicBezTo>
                  <a:lnTo>
                    <a:pt x="180975" y="66675"/>
                  </a:lnTo>
                  <a:lnTo>
                    <a:pt x="38100" y="66675"/>
                  </a:lnTo>
                  <a:cubicBezTo>
                    <a:pt x="17058" y="66675"/>
                    <a:pt x="0" y="83733"/>
                    <a:pt x="0" y="104775"/>
                  </a:cubicBezTo>
                  <a:lnTo>
                    <a:pt x="0" y="724100"/>
                  </a:lnTo>
                  <a:cubicBezTo>
                    <a:pt x="0" y="745142"/>
                    <a:pt x="17058" y="762200"/>
                    <a:pt x="38100" y="762200"/>
                  </a:cubicBezTo>
                  <a:lnTo>
                    <a:pt x="533400" y="762200"/>
                  </a:lnTo>
                  <a:cubicBezTo>
                    <a:pt x="554442" y="762200"/>
                    <a:pt x="571500" y="745142"/>
                    <a:pt x="571500" y="724100"/>
                  </a:cubicBezTo>
                  <a:lnTo>
                    <a:pt x="571500" y="104775"/>
                  </a:lnTo>
                  <a:cubicBezTo>
                    <a:pt x="571500" y="83733"/>
                    <a:pt x="554442" y="66675"/>
                    <a:pt x="533400" y="66675"/>
                  </a:cubicBezTo>
                  <a:close/>
                  <a:moveTo>
                    <a:pt x="161925" y="85725"/>
                  </a:moveTo>
                  <a:lnTo>
                    <a:pt x="200025" y="85725"/>
                  </a:lnTo>
                  <a:lnTo>
                    <a:pt x="200025" y="47625"/>
                  </a:lnTo>
                  <a:cubicBezTo>
                    <a:pt x="200025" y="31843"/>
                    <a:pt x="212818" y="19050"/>
                    <a:pt x="228600" y="19050"/>
                  </a:cubicBezTo>
                  <a:lnTo>
                    <a:pt x="342900" y="19050"/>
                  </a:lnTo>
                  <a:cubicBezTo>
                    <a:pt x="358682" y="19050"/>
                    <a:pt x="371475" y="31843"/>
                    <a:pt x="371475" y="47625"/>
                  </a:cubicBezTo>
                  <a:lnTo>
                    <a:pt x="371475" y="85725"/>
                  </a:lnTo>
                  <a:lnTo>
                    <a:pt x="409575" y="85725"/>
                  </a:lnTo>
                  <a:lnTo>
                    <a:pt x="409575" y="162125"/>
                  </a:lnTo>
                  <a:lnTo>
                    <a:pt x="161925" y="162125"/>
                  </a:lnTo>
                  <a:close/>
                  <a:moveTo>
                    <a:pt x="552450" y="724100"/>
                  </a:moveTo>
                  <a:cubicBezTo>
                    <a:pt x="552450" y="734621"/>
                    <a:pt x="543921" y="743150"/>
                    <a:pt x="533400" y="743150"/>
                  </a:cubicBezTo>
                  <a:lnTo>
                    <a:pt x="38100" y="743150"/>
                  </a:lnTo>
                  <a:cubicBezTo>
                    <a:pt x="27579" y="743150"/>
                    <a:pt x="19050" y="734621"/>
                    <a:pt x="19050" y="724100"/>
                  </a:cubicBezTo>
                  <a:lnTo>
                    <a:pt x="19050" y="104775"/>
                  </a:lnTo>
                  <a:cubicBezTo>
                    <a:pt x="19050" y="94254"/>
                    <a:pt x="27579" y="85725"/>
                    <a:pt x="38100" y="85725"/>
                  </a:cubicBezTo>
                  <a:lnTo>
                    <a:pt x="142875" y="85725"/>
                  </a:lnTo>
                  <a:lnTo>
                    <a:pt x="142875" y="181175"/>
                  </a:lnTo>
                  <a:lnTo>
                    <a:pt x="428625" y="181175"/>
                  </a:lnTo>
                  <a:lnTo>
                    <a:pt x="428625" y="85725"/>
                  </a:lnTo>
                  <a:lnTo>
                    <a:pt x="533400" y="85725"/>
                  </a:lnTo>
                  <a:cubicBezTo>
                    <a:pt x="543921" y="85725"/>
                    <a:pt x="552450" y="94254"/>
                    <a:pt x="552450" y="104775"/>
                  </a:cubicBezTo>
                  <a:close/>
                </a:path>
              </a:pathLst>
            </a:custGeom>
            <a:gradFill>
              <a:gsLst>
                <a:gs pos="0">
                  <a:srgbClr val="CDD707"/>
                </a:gs>
                <a:gs pos="38000">
                  <a:srgbClr val="855F4D"/>
                </a:gs>
                <a:gs pos="100000">
                  <a:srgbClr val="1498C2"/>
                </a:gs>
              </a:gsLst>
              <a:lin ang="10800000" scaled="1"/>
            </a:gradFill>
            <a:ln w="148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 name="Textfeld 1">
            <a:extLst>
              <a:ext uri="{FF2B5EF4-FFF2-40B4-BE49-F238E27FC236}">
                <a16:creationId xmlns:a16="http://schemas.microsoft.com/office/drawing/2014/main" id="{DDF90B87-0B6F-F924-D6C6-BCA2A0273907}"/>
              </a:ext>
            </a:extLst>
          </p:cNvPr>
          <p:cNvSpPr txBox="1"/>
          <p:nvPr/>
        </p:nvSpPr>
        <p:spPr>
          <a:xfrm>
            <a:off x="296782" y="1214466"/>
            <a:ext cx="11678412" cy="5584527"/>
          </a:xfrm>
          <a:prstGeom prst="rect">
            <a:avLst/>
          </a:prstGeom>
          <a:noFill/>
        </p:spPr>
        <p:txBody>
          <a:bodyPr wrap="square" numCol="2">
            <a:spAutoFit/>
          </a:bodyPr>
          <a:lstStyle/>
          <a:p>
            <a:pPr marL="360000">
              <a:buNone/>
            </a:pPr>
            <a:r>
              <a:rPr lang="en-US" sz="1400" cap="small" dirty="0">
                <a:gradFill>
                  <a:gsLst>
                    <a:gs pos="0">
                      <a:srgbClr val="C9D300"/>
                    </a:gs>
                    <a:gs pos="48000">
                      <a:srgbClr val="85604E"/>
                    </a:gs>
                    <a:gs pos="100000">
                      <a:srgbClr val="1498C2"/>
                    </a:gs>
                  </a:gsLst>
                  <a:lin ang="16200000" scaled="1"/>
                </a:gradFill>
                <a:latin typeface="Montserrat" pitchFamily="2" charset="0"/>
              </a:rPr>
              <a:t>In the 'Motivation &amp; Executive Summary' section:</a:t>
            </a:r>
          </a:p>
          <a:p>
            <a:pPr marL="360000"/>
            <a:r>
              <a:rPr lang="en-US" sz="1200" b="1" dirty="0"/>
              <a:t>[  ] </a:t>
            </a:r>
            <a:r>
              <a:rPr lang="en-US" sz="1200" dirty="0"/>
              <a:t>Clearly convey your team's core passion/motivation for </a:t>
            </a:r>
            <a:r>
              <a:rPr lang="en-US" sz="1200" i="1" dirty="0"/>
              <a:t>this</a:t>
            </a:r>
            <a:r>
              <a:rPr lang="en-US" sz="1200" dirty="0"/>
              <a:t> idea?</a:t>
            </a:r>
          </a:p>
          <a:p>
            <a:pPr marL="360000"/>
            <a:r>
              <a:rPr lang="en-US" sz="1200" b="1" dirty="0"/>
              <a:t>[  ] </a:t>
            </a:r>
            <a:r>
              <a:rPr lang="en-US" sz="1200" dirty="0"/>
              <a:t>Provide a concise summary covering the essence of the idea, team, &amp; market?</a:t>
            </a:r>
          </a:p>
          <a:p>
            <a:pPr marL="360000"/>
            <a:r>
              <a:rPr lang="en-US" sz="1200" b="1" dirty="0"/>
              <a:t>[  ] </a:t>
            </a:r>
            <a:r>
              <a:rPr lang="en-US" sz="1200" dirty="0"/>
              <a:t>Make the first impression engaging and easy to grasp?</a:t>
            </a:r>
          </a:p>
          <a:p>
            <a:pPr marL="360000">
              <a:buFont typeface="Arial" panose="020B0604020202020204" pitchFamily="34" charset="0"/>
              <a:buChar char="•"/>
            </a:pPr>
            <a:endParaRPr lang="en-US" sz="1200" dirty="0"/>
          </a:p>
          <a:p>
            <a:pPr marL="360000"/>
            <a:r>
              <a:rPr lang="en-US" sz="1400" cap="small" dirty="0">
                <a:gradFill>
                  <a:gsLst>
                    <a:gs pos="0">
                      <a:srgbClr val="C9D300"/>
                    </a:gs>
                    <a:gs pos="48000">
                      <a:srgbClr val="85604E"/>
                    </a:gs>
                    <a:gs pos="100000">
                      <a:srgbClr val="1498C2"/>
                    </a:gs>
                  </a:gsLst>
                  <a:lin ang="16200000" scaled="1"/>
                </a:gradFill>
                <a:latin typeface="Montserrat" pitchFamily="2" charset="0"/>
              </a:rPr>
              <a:t>In 'The Idea' section (Core Idea, Origin, State of Art):</a:t>
            </a:r>
          </a:p>
          <a:p>
            <a:pPr marL="360000"/>
            <a:r>
              <a:rPr lang="en-US" sz="1200" b="1" dirty="0"/>
              <a:t>[  ] </a:t>
            </a:r>
            <a:r>
              <a:rPr lang="en-US" sz="1200" dirty="0"/>
              <a:t>Clearly describe the core scientific/technical innovation?</a:t>
            </a:r>
          </a:p>
          <a:p>
            <a:pPr marL="360000"/>
            <a:r>
              <a:rPr lang="en-US" sz="1200" b="1" dirty="0"/>
              <a:t>[  ] </a:t>
            </a:r>
            <a:r>
              <a:rPr lang="en-US" sz="1200" dirty="0"/>
              <a:t>Define the specific problem being solved?</a:t>
            </a:r>
          </a:p>
          <a:p>
            <a:pPr marL="360000"/>
            <a:r>
              <a:rPr lang="en-US" sz="1200" b="1" dirty="0"/>
              <a:t>[  ] </a:t>
            </a:r>
            <a:r>
              <a:rPr lang="en-US" sz="1200" dirty="0"/>
              <a:t>State the key benefit or value proposition?</a:t>
            </a:r>
          </a:p>
          <a:p>
            <a:pPr marL="360000"/>
            <a:r>
              <a:rPr lang="en-US" sz="1200" b="1" dirty="0"/>
              <a:t>[  ] </a:t>
            </a:r>
            <a:r>
              <a:rPr lang="en-US" sz="1200" dirty="0"/>
              <a:t>Briefly explain the origin of the idea?</a:t>
            </a:r>
          </a:p>
          <a:p>
            <a:pPr marL="360000"/>
            <a:r>
              <a:rPr lang="en-US" sz="1200" b="1" dirty="0"/>
              <a:t>[  ] </a:t>
            </a:r>
            <a:r>
              <a:rPr lang="en-US" sz="1200" dirty="0"/>
              <a:t>Differentiate your approach from the current state of the art / alternatives?</a:t>
            </a:r>
          </a:p>
          <a:p>
            <a:pPr marL="360000"/>
            <a:r>
              <a:rPr lang="en-US" sz="1200" b="1" dirty="0"/>
              <a:t>[  ] </a:t>
            </a:r>
            <a:r>
              <a:rPr lang="en-US" sz="1200" dirty="0"/>
              <a:t>Hint at the immediate next steps for development/validation?</a:t>
            </a:r>
          </a:p>
          <a:p>
            <a:pPr marL="360000"/>
            <a:r>
              <a:rPr lang="en-US" sz="1200" b="1" dirty="0"/>
              <a:t>[  ] </a:t>
            </a:r>
            <a:r>
              <a:rPr lang="en-US" sz="1200" dirty="0"/>
              <a:t>Briefly mention IP awareness (patents/publications) if relevant?</a:t>
            </a:r>
          </a:p>
          <a:p>
            <a:pPr marL="360000">
              <a:buFont typeface="Arial" panose="020B0604020202020204" pitchFamily="34" charset="0"/>
              <a:buChar char="•"/>
            </a:pPr>
            <a:endParaRPr lang="en-US" sz="1200" dirty="0"/>
          </a:p>
          <a:p>
            <a:pPr marL="360000">
              <a:buNone/>
            </a:pPr>
            <a:r>
              <a:rPr lang="en-US" sz="1400" cap="small" dirty="0">
                <a:gradFill>
                  <a:gsLst>
                    <a:gs pos="0">
                      <a:srgbClr val="C9D300"/>
                    </a:gs>
                    <a:gs pos="48000">
                      <a:srgbClr val="85604E"/>
                    </a:gs>
                    <a:gs pos="100000">
                      <a:srgbClr val="1498C2"/>
                    </a:gs>
                  </a:gsLst>
                  <a:lin ang="16200000" scaled="1"/>
                </a:gradFill>
                <a:latin typeface="Montserrat" pitchFamily="2" charset="0"/>
              </a:rPr>
              <a:t>In 'The Team' section (Members, Network, Gaps):</a:t>
            </a:r>
          </a:p>
          <a:p>
            <a:pPr marL="360000"/>
            <a:r>
              <a:rPr lang="en-US" sz="1200" b="1" dirty="0"/>
              <a:t>[  ] </a:t>
            </a:r>
            <a:r>
              <a:rPr lang="en-US" sz="1200" dirty="0"/>
              <a:t>Introduce the core team members and their </a:t>
            </a:r>
            <a:r>
              <a:rPr lang="en-US" sz="1200" i="1" dirty="0"/>
              <a:t>most relevant</a:t>
            </a:r>
            <a:r>
              <a:rPr lang="en-US" sz="1200" dirty="0"/>
              <a:t> skills/experience?</a:t>
            </a:r>
          </a:p>
          <a:p>
            <a:pPr marL="360000"/>
            <a:r>
              <a:rPr lang="en-US" sz="1200" b="1" dirty="0"/>
              <a:t>[  ] </a:t>
            </a:r>
            <a:r>
              <a:rPr lang="en-US" sz="1200" dirty="0"/>
              <a:t>Mention key network contacts or advisors providing support (if applicable)?</a:t>
            </a:r>
          </a:p>
          <a:p>
            <a:pPr marL="360000"/>
            <a:r>
              <a:rPr lang="en-US" sz="1200" b="1" dirty="0"/>
              <a:t>[  ] </a:t>
            </a:r>
            <a:r>
              <a:rPr lang="en-US" sz="1200" dirty="0"/>
              <a:t>Honestly identify 1-3 critical skill gaps for the project's next phase?</a:t>
            </a:r>
          </a:p>
          <a:p>
            <a:pPr marL="360000"/>
            <a:endParaRPr lang="en-US" sz="1200" dirty="0"/>
          </a:p>
          <a:p>
            <a:pPr marL="360000"/>
            <a:r>
              <a:rPr lang="en-US" sz="1400" cap="small" dirty="0">
                <a:gradFill>
                  <a:gsLst>
                    <a:gs pos="0">
                      <a:srgbClr val="C9D300"/>
                    </a:gs>
                    <a:gs pos="48000">
                      <a:srgbClr val="85604E"/>
                    </a:gs>
                    <a:gs pos="100000">
                      <a:srgbClr val="1498C2"/>
                    </a:gs>
                  </a:gsLst>
                  <a:lin ang="16200000" scaled="1"/>
                </a:gradFill>
                <a:latin typeface="Montserrat" pitchFamily="2" charset="0"/>
              </a:rPr>
              <a:t>In the 'Market Analysis (Initial Thoughts)' section:</a:t>
            </a:r>
          </a:p>
          <a:p>
            <a:pPr marL="360000"/>
            <a:r>
              <a:rPr lang="en-US" sz="1200" b="1" dirty="0"/>
              <a:t>[  ] </a:t>
            </a:r>
            <a:r>
              <a:rPr lang="en-US" sz="1200" dirty="0"/>
              <a:t>Briefly describe the potential market area and the need/opportunity (initial thoughts)?</a:t>
            </a:r>
          </a:p>
          <a:p>
            <a:pPr marL="360000"/>
            <a:r>
              <a:rPr lang="en-US" sz="1200" b="1" dirty="0"/>
              <a:t>[  ] </a:t>
            </a:r>
            <a:r>
              <a:rPr lang="en-US" sz="1200" dirty="0"/>
              <a:t>Identify potential </a:t>
            </a:r>
            <a:r>
              <a:rPr lang="en-US" sz="1200" i="1" dirty="0"/>
              <a:t>first</a:t>
            </a:r>
            <a:r>
              <a:rPr lang="en-US" sz="1200" dirty="0"/>
              <a:t> target customers or users (initial thoughts)?</a:t>
            </a:r>
          </a:p>
          <a:p>
            <a:pPr marL="360000"/>
            <a:r>
              <a:rPr lang="en-US" sz="1200" b="1" dirty="0"/>
              <a:t>[  ] </a:t>
            </a:r>
            <a:r>
              <a:rPr lang="en-US" sz="1200" dirty="0"/>
              <a:t>Show awareness of current alternatives or potential competitors (initial thoughts)?</a:t>
            </a:r>
          </a:p>
          <a:p>
            <a:pPr marL="360000">
              <a:buNone/>
            </a:pPr>
            <a:r>
              <a:rPr lang="en-US" sz="1400" cap="small" dirty="0">
                <a:gradFill>
                  <a:gsLst>
                    <a:gs pos="0">
                      <a:srgbClr val="C9D300"/>
                    </a:gs>
                    <a:gs pos="48000">
                      <a:srgbClr val="85604E"/>
                    </a:gs>
                    <a:gs pos="100000">
                      <a:srgbClr val="1498C2"/>
                    </a:gs>
                  </a:gsLst>
                  <a:lin ang="16200000" scaled="1"/>
                </a:gradFill>
                <a:latin typeface="Montserrat" pitchFamily="2" charset="0"/>
              </a:rPr>
              <a:t>Overall:</a:t>
            </a:r>
          </a:p>
          <a:p>
            <a:pPr marL="360000"/>
            <a:r>
              <a:rPr lang="en-US" sz="1200" b="1" dirty="0"/>
              <a:t>[  ] </a:t>
            </a:r>
            <a:r>
              <a:rPr lang="en-US" sz="1200" dirty="0"/>
              <a:t>Is the entire deck between 5 and 10 slides (including your Title Slide)?</a:t>
            </a:r>
          </a:p>
          <a:p>
            <a:pPr marL="360000"/>
            <a:r>
              <a:rPr lang="en-US" sz="1200" b="1" dirty="0"/>
              <a:t>[  ] </a:t>
            </a:r>
            <a:r>
              <a:rPr lang="en-US" sz="1200" dirty="0"/>
              <a:t>Is the language clear, concise, and understandable for reviewers potentially outside your exact field?</a:t>
            </a:r>
          </a:p>
          <a:p>
            <a:pPr marL="360000"/>
            <a:r>
              <a:rPr lang="en-US" sz="1200" b="1" dirty="0"/>
              <a:t>[  ] </a:t>
            </a:r>
            <a:r>
              <a:rPr lang="en-US" sz="1200" dirty="0"/>
              <a:t>Are visuals (diagrams, images, simple graphs) used effectively where they help clarify?</a:t>
            </a:r>
          </a:p>
          <a:p>
            <a:pPr marL="360000"/>
            <a:r>
              <a:rPr lang="en-US" sz="1200" b="1" dirty="0"/>
              <a:t>[  ] </a:t>
            </a:r>
            <a:r>
              <a:rPr lang="en-US" sz="1200" dirty="0"/>
              <a:t>If you used the template: Did you check the helpful info in the Notes Section of each slide?</a:t>
            </a:r>
          </a:p>
          <a:p>
            <a:pPr marL="360000"/>
            <a:endParaRPr lang="en-US" sz="1200" dirty="0"/>
          </a:p>
          <a:p>
            <a:pPr marL="360000"/>
            <a:endParaRPr lang="en-US" sz="1200" dirty="0"/>
          </a:p>
          <a:p>
            <a:pPr marL="360000"/>
            <a:endParaRPr lang="en-US" sz="1200" dirty="0"/>
          </a:p>
          <a:p>
            <a:pPr marL="360000"/>
            <a:r>
              <a:rPr lang="en-US" sz="2400" cap="small" dirty="0">
                <a:gradFill>
                  <a:gsLst>
                    <a:gs pos="0">
                      <a:srgbClr val="C9D300"/>
                    </a:gs>
                    <a:gs pos="48000">
                      <a:srgbClr val="85604E"/>
                    </a:gs>
                    <a:gs pos="100000">
                      <a:srgbClr val="1498C2"/>
                    </a:gs>
                  </a:gsLst>
                  <a:lin ang="16200000" scaled="1"/>
                </a:gradFill>
                <a:latin typeface="Montserrat" pitchFamily="2" charset="0"/>
              </a:rPr>
              <a:t>Good luck with your application!</a:t>
            </a:r>
          </a:p>
          <a:p>
            <a:pPr marL="360000" marR="0" lvl="0" indent="0" algn="l" defTabSz="914400" rtl="0" eaLnBrk="0" fontAlgn="base" latinLnBrk="0" hangingPunct="0">
              <a:lnSpc>
                <a:spcPct val="100000"/>
              </a:lnSpc>
              <a:spcBef>
                <a:spcPct val="0"/>
              </a:spcBef>
              <a:spcAft>
                <a:spcPct val="0"/>
              </a:spcAft>
              <a:buClrTx/>
              <a:buSzTx/>
              <a:buFontTx/>
              <a:buNone/>
              <a:tabLst/>
            </a:pPr>
            <a:endParaRPr kumimoji="0" lang="en-US" altLang="de-DE" sz="1200" b="0" i="0" u="none" strike="noStrike" cap="none" normalizeH="0" baseline="0" dirty="0">
              <a:ln>
                <a:noFill/>
              </a:ln>
              <a:solidFill>
                <a:schemeClr val="tx1"/>
              </a:solidFill>
              <a:effectLst/>
              <a:latin typeface="Arial" panose="020B0604020202020204" pitchFamily="34" charset="0"/>
            </a:endParaRPr>
          </a:p>
          <a:p>
            <a:pPr marL="360000">
              <a:buNone/>
            </a:pPr>
            <a:endParaRPr lang="en-US" sz="1400" cap="small" dirty="0">
              <a:gradFill>
                <a:gsLst>
                  <a:gs pos="0">
                    <a:srgbClr val="C9D300"/>
                  </a:gs>
                  <a:gs pos="48000">
                    <a:srgbClr val="85604E"/>
                  </a:gs>
                  <a:gs pos="100000">
                    <a:srgbClr val="1498C2"/>
                  </a:gs>
                </a:gsLst>
                <a:lin ang="16200000" scaled="1"/>
              </a:gradFill>
              <a:latin typeface="Montserrat" pitchFamily="2" charset="0"/>
            </a:endParaRPr>
          </a:p>
          <a:p>
            <a:pPr marL="360000" marR="0" lvl="0" indent="0" algn="l" defTabSz="914400" rtl="0" eaLnBrk="0" fontAlgn="base" latinLnBrk="0" hangingPunct="0">
              <a:lnSpc>
                <a:spcPct val="100000"/>
              </a:lnSpc>
              <a:spcBef>
                <a:spcPct val="0"/>
              </a:spcBef>
              <a:spcAft>
                <a:spcPct val="0"/>
              </a:spcAft>
              <a:buClrTx/>
              <a:buSzTx/>
              <a:buFontTx/>
              <a:buNone/>
              <a:tabLst/>
            </a:pPr>
            <a:r>
              <a:rPr lang="en-US" sz="1200" dirty="0"/>
              <a:t>If you have any questions regarding the application process or these guidelines, please don't hesitate to contact us at: </a:t>
            </a:r>
            <a:r>
              <a:rPr lang="en-US" sz="1200" dirty="0" err="1"/>
              <a:t>info@materials-lab-incubator</a:t>
            </a:r>
            <a:endParaRPr kumimoji="0" lang="de-DE" altLang="de-DE" sz="1200" b="0" i="0" u="none" strike="noStrike" cap="none" normalizeH="0" baseline="0" dirty="0">
              <a:ln>
                <a:noFill/>
              </a:ln>
              <a:solidFill>
                <a:schemeClr val="tx1"/>
              </a:solidFill>
              <a:effectLst/>
              <a:latin typeface="Arial" panose="020B0604020202020204" pitchFamily="34" charset="0"/>
            </a:endParaRPr>
          </a:p>
        </p:txBody>
      </p:sp>
      <p:grpSp>
        <p:nvGrpSpPr>
          <p:cNvPr id="51" name="Gruppieren 50">
            <a:extLst>
              <a:ext uri="{FF2B5EF4-FFF2-40B4-BE49-F238E27FC236}">
                <a16:creationId xmlns:a16="http://schemas.microsoft.com/office/drawing/2014/main" id="{2F50D111-153F-58F8-8896-DFF290A6E58E}"/>
              </a:ext>
            </a:extLst>
          </p:cNvPr>
          <p:cNvGrpSpPr/>
          <p:nvPr/>
        </p:nvGrpSpPr>
        <p:grpSpPr>
          <a:xfrm>
            <a:off x="7000574" y="4896896"/>
            <a:ext cx="3570034" cy="746638"/>
            <a:chOff x="7000574" y="4896896"/>
            <a:chExt cx="3570034" cy="746638"/>
          </a:xfrm>
        </p:grpSpPr>
        <p:sp>
          <p:nvSpPr>
            <p:cNvPr id="4" name="Rechteck: abgerundete Ecken 3">
              <a:hlinkClick r:id="rId3"/>
              <a:extLst>
                <a:ext uri="{FF2B5EF4-FFF2-40B4-BE49-F238E27FC236}">
                  <a16:creationId xmlns:a16="http://schemas.microsoft.com/office/drawing/2014/main" id="{71350518-493B-20CA-4124-E9E00588AFD3}"/>
                </a:ext>
              </a:extLst>
            </p:cNvPr>
            <p:cNvSpPr/>
            <p:nvPr/>
          </p:nvSpPr>
          <p:spPr>
            <a:xfrm>
              <a:off x="7289800" y="5054600"/>
              <a:ext cx="3213100" cy="461665"/>
            </a:xfrm>
            <a:prstGeom prst="roundRect">
              <a:avLst>
                <a:gd name="adj" fmla="val 50000"/>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gradFill>
                    <a:gsLst>
                      <a:gs pos="0">
                        <a:srgbClr val="CDD707"/>
                      </a:gs>
                      <a:gs pos="38000">
                        <a:srgbClr val="855F4D"/>
                      </a:gs>
                      <a:gs pos="100000">
                        <a:srgbClr val="1498C2"/>
                      </a:gs>
                    </a:gsLst>
                    <a:lin ang="10800000" scaled="1"/>
                  </a:gradFill>
                </a:rPr>
                <a:t>Contact </a:t>
              </a:r>
              <a:r>
                <a:rPr lang="de-DE" b="1" dirty="0" err="1">
                  <a:gradFill>
                    <a:gsLst>
                      <a:gs pos="0">
                        <a:srgbClr val="CDD707"/>
                      </a:gs>
                      <a:gs pos="38000">
                        <a:srgbClr val="855F4D"/>
                      </a:gs>
                      <a:gs pos="100000">
                        <a:srgbClr val="1498C2"/>
                      </a:gs>
                    </a:gsLst>
                    <a:lin ang="10800000" scaled="1"/>
                  </a:gradFill>
                </a:rPr>
                <a:t>us</a:t>
              </a:r>
              <a:r>
                <a:rPr lang="de-DE" b="1" dirty="0">
                  <a:gradFill>
                    <a:gsLst>
                      <a:gs pos="0">
                        <a:srgbClr val="CDD707"/>
                      </a:gs>
                      <a:gs pos="38000">
                        <a:srgbClr val="855F4D"/>
                      </a:gs>
                      <a:gs pos="100000">
                        <a:srgbClr val="1498C2"/>
                      </a:gs>
                    </a:gsLst>
                    <a:lin ang="10800000" scaled="1"/>
                  </a:gradFill>
                </a:rPr>
                <a:t> </a:t>
              </a:r>
              <a:r>
                <a:rPr lang="de-DE" b="1" dirty="0" err="1">
                  <a:gradFill>
                    <a:gsLst>
                      <a:gs pos="0">
                        <a:srgbClr val="CDD707"/>
                      </a:gs>
                      <a:gs pos="38000">
                        <a:srgbClr val="855F4D"/>
                      </a:gs>
                      <a:gs pos="100000">
                        <a:srgbClr val="1498C2"/>
                      </a:gs>
                    </a:gsLst>
                    <a:lin ang="10800000" scaled="1"/>
                  </a:gradFill>
                </a:rPr>
                <a:t>now</a:t>
              </a:r>
              <a:endParaRPr lang="de-DE" b="1" dirty="0">
                <a:gradFill>
                  <a:gsLst>
                    <a:gs pos="0">
                      <a:srgbClr val="CDD707"/>
                    </a:gs>
                    <a:gs pos="38000">
                      <a:srgbClr val="855F4D"/>
                    </a:gs>
                    <a:gs pos="100000">
                      <a:srgbClr val="1498C2"/>
                    </a:gs>
                  </a:gsLst>
                  <a:lin ang="10800000" scaled="1"/>
                </a:gradFill>
              </a:endParaRPr>
            </a:p>
          </p:txBody>
        </p:sp>
        <p:grpSp>
          <p:nvGrpSpPr>
            <p:cNvPr id="49" name="Gruppieren 48">
              <a:extLst>
                <a:ext uri="{FF2B5EF4-FFF2-40B4-BE49-F238E27FC236}">
                  <a16:creationId xmlns:a16="http://schemas.microsoft.com/office/drawing/2014/main" id="{B2AB9732-E521-BF12-4971-2104F1003537}"/>
                </a:ext>
              </a:extLst>
            </p:cNvPr>
            <p:cNvGrpSpPr/>
            <p:nvPr/>
          </p:nvGrpSpPr>
          <p:grpSpPr>
            <a:xfrm>
              <a:off x="7000574" y="4908397"/>
              <a:ext cx="544789" cy="735137"/>
              <a:chOff x="7000574" y="4908397"/>
              <a:chExt cx="544789" cy="735137"/>
            </a:xfrm>
          </p:grpSpPr>
          <p:sp>
            <p:nvSpPr>
              <p:cNvPr id="8" name="Oval 36">
                <a:extLst>
                  <a:ext uri="{FF2B5EF4-FFF2-40B4-BE49-F238E27FC236}">
                    <a16:creationId xmlns:a16="http://schemas.microsoft.com/office/drawing/2014/main" id="{859E2B7C-B453-2551-F249-9CA22EE53775}"/>
                  </a:ext>
                </a:extLst>
              </p:cNvPr>
              <p:cNvSpPr/>
              <p:nvPr/>
            </p:nvSpPr>
            <p:spPr>
              <a:xfrm>
                <a:off x="7178428" y="5082683"/>
                <a:ext cx="58717" cy="58717"/>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20" name="Oval 38">
                <a:extLst>
                  <a:ext uri="{FF2B5EF4-FFF2-40B4-BE49-F238E27FC236}">
                    <a16:creationId xmlns:a16="http://schemas.microsoft.com/office/drawing/2014/main" id="{76D1A3E5-7BE7-2353-5A1C-6FA93703DAC5}"/>
                  </a:ext>
                </a:extLst>
              </p:cNvPr>
              <p:cNvSpPr/>
              <p:nvPr/>
            </p:nvSpPr>
            <p:spPr>
              <a:xfrm>
                <a:off x="7000574" y="5226949"/>
                <a:ext cx="58717" cy="58717"/>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21" name="Oval 39">
                <a:extLst>
                  <a:ext uri="{FF2B5EF4-FFF2-40B4-BE49-F238E27FC236}">
                    <a16:creationId xmlns:a16="http://schemas.microsoft.com/office/drawing/2014/main" id="{3DE2EE9E-C1D5-F2FB-57ED-EABE78EFA409}"/>
                  </a:ext>
                </a:extLst>
              </p:cNvPr>
              <p:cNvSpPr/>
              <p:nvPr/>
            </p:nvSpPr>
            <p:spPr>
              <a:xfrm>
                <a:off x="7080665" y="4908397"/>
                <a:ext cx="106405" cy="106405"/>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22" name="Oval 41">
                <a:extLst>
                  <a:ext uri="{FF2B5EF4-FFF2-40B4-BE49-F238E27FC236}">
                    <a16:creationId xmlns:a16="http://schemas.microsoft.com/office/drawing/2014/main" id="{380A8756-849E-F500-D06F-1E0C2A1E9CDA}"/>
                  </a:ext>
                </a:extLst>
              </p:cNvPr>
              <p:cNvSpPr/>
              <p:nvPr/>
            </p:nvSpPr>
            <p:spPr>
              <a:xfrm>
                <a:off x="7133867" y="5400875"/>
                <a:ext cx="125630" cy="125631"/>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23" name="Oval 42">
                <a:extLst>
                  <a:ext uri="{FF2B5EF4-FFF2-40B4-BE49-F238E27FC236}">
                    <a16:creationId xmlns:a16="http://schemas.microsoft.com/office/drawing/2014/main" id="{CD132D5D-8E07-078A-3E37-96AD004B7AE5}"/>
                  </a:ext>
                </a:extLst>
              </p:cNvPr>
              <p:cNvSpPr/>
              <p:nvPr/>
            </p:nvSpPr>
            <p:spPr>
              <a:xfrm>
                <a:off x="7419733" y="5517903"/>
                <a:ext cx="125630" cy="125631"/>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nvGrpSpPr>
            <p:cNvPr id="50" name="Gruppieren 49">
              <a:extLst>
                <a:ext uri="{FF2B5EF4-FFF2-40B4-BE49-F238E27FC236}">
                  <a16:creationId xmlns:a16="http://schemas.microsoft.com/office/drawing/2014/main" id="{FB742536-FDFF-9439-E898-F6D952F39D90}"/>
                </a:ext>
              </a:extLst>
            </p:cNvPr>
            <p:cNvGrpSpPr/>
            <p:nvPr/>
          </p:nvGrpSpPr>
          <p:grpSpPr>
            <a:xfrm>
              <a:off x="10159440" y="4896896"/>
              <a:ext cx="411168" cy="669515"/>
              <a:chOff x="7877069" y="4896896"/>
              <a:chExt cx="411168" cy="669515"/>
            </a:xfrm>
          </p:grpSpPr>
          <p:sp>
            <p:nvSpPr>
              <p:cNvPr id="6" name="Oval 24">
                <a:extLst>
                  <a:ext uri="{FF2B5EF4-FFF2-40B4-BE49-F238E27FC236}">
                    <a16:creationId xmlns:a16="http://schemas.microsoft.com/office/drawing/2014/main" id="{E3696DA1-5A9B-BD6A-C5BC-F83A9CC7EC3B}"/>
                  </a:ext>
                </a:extLst>
              </p:cNvPr>
              <p:cNvSpPr/>
              <p:nvPr/>
            </p:nvSpPr>
            <p:spPr>
              <a:xfrm>
                <a:off x="7877069" y="4896896"/>
                <a:ext cx="125630" cy="125631"/>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39" name="Oval 43">
                <a:extLst>
                  <a:ext uri="{FF2B5EF4-FFF2-40B4-BE49-F238E27FC236}">
                    <a16:creationId xmlns:a16="http://schemas.microsoft.com/office/drawing/2014/main" id="{619D3FD3-6DB1-89B5-49B8-5AFAD6C0D3F5}"/>
                  </a:ext>
                </a:extLst>
              </p:cNvPr>
              <p:cNvSpPr/>
              <p:nvPr/>
            </p:nvSpPr>
            <p:spPr>
              <a:xfrm>
                <a:off x="8207168" y="5122587"/>
                <a:ext cx="58717" cy="58717"/>
              </a:xfrm>
              <a:prstGeom prst="ellipse">
                <a:avLst/>
              </a:prstGeom>
              <a:solidFill>
                <a:srgbClr val="3289A3"/>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46" name="Oval 44">
                <a:extLst>
                  <a:ext uri="{FF2B5EF4-FFF2-40B4-BE49-F238E27FC236}">
                    <a16:creationId xmlns:a16="http://schemas.microsoft.com/office/drawing/2014/main" id="{97BBE434-BD0C-C547-B86D-A5E9E9BE37FC}"/>
                  </a:ext>
                </a:extLst>
              </p:cNvPr>
              <p:cNvSpPr/>
              <p:nvPr/>
            </p:nvSpPr>
            <p:spPr>
              <a:xfrm>
                <a:off x="8029314" y="5266853"/>
                <a:ext cx="58717" cy="58717"/>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47" name="Oval 45">
                <a:extLst>
                  <a:ext uri="{FF2B5EF4-FFF2-40B4-BE49-F238E27FC236}">
                    <a16:creationId xmlns:a16="http://schemas.microsoft.com/office/drawing/2014/main" id="{D4F2D392-27C8-0294-1F54-FDDB87D325EE}"/>
                  </a:ext>
                </a:extLst>
              </p:cNvPr>
              <p:cNvSpPr/>
              <p:nvPr/>
            </p:nvSpPr>
            <p:spPr>
              <a:xfrm>
                <a:off x="8109404" y="4948301"/>
                <a:ext cx="106405" cy="106405"/>
              </a:xfrm>
              <a:prstGeom prst="ellipse">
                <a:avLst/>
              </a:prstGeom>
              <a:solidFill>
                <a:srgbClr val="B19F30"/>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sp>
            <p:nvSpPr>
              <p:cNvPr id="48" name="Oval 46">
                <a:extLst>
                  <a:ext uri="{FF2B5EF4-FFF2-40B4-BE49-F238E27FC236}">
                    <a16:creationId xmlns:a16="http://schemas.microsoft.com/office/drawing/2014/main" id="{8BBFA2A1-1080-8EEA-628A-0772AB808626}"/>
                  </a:ext>
                </a:extLst>
              </p:cNvPr>
              <p:cNvSpPr/>
              <p:nvPr/>
            </p:nvSpPr>
            <p:spPr>
              <a:xfrm>
                <a:off x="8162607" y="5440780"/>
                <a:ext cx="125630" cy="125631"/>
              </a:xfrm>
              <a:prstGeom prst="ellipse">
                <a:avLst/>
              </a:prstGeom>
              <a:solidFill>
                <a:srgbClr val="79655A"/>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600"/>
              </a:p>
            </p:txBody>
          </p:sp>
        </p:grpSp>
      </p:grpSp>
    </p:spTree>
    <p:extLst>
      <p:ext uri="{BB962C8B-B14F-4D97-AF65-F5344CB8AC3E}">
        <p14:creationId xmlns:p14="http://schemas.microsoft.com/office/powerpoint/2010/main" val="1004424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MerLIn">
      <a:dk1>
        <a:sysClr val="windowText" lastClr="000000"/>
      </a:dk1>
      <a:lt1>
        <a:sysClr val="window" lastClr="FFFFFF"/>
      </a:lt1>
      <a:dk2>
        <a:srgbClr val="85604E"/>
      </a:dk2>
      <a:lt2>
        <a:srgbClr val="FFFFFF"/>
      </a:lt2>
      <a:accent1>
        <a:srgbClr val="C9D300"/>
      </a:accent1>
      <a:accent2>
        <a:srgbClr val="85604E"/>
      </a:accent2>
      <a:accent3>
        <a:srgbClr val="1498C2"/>
      </a:accent3>
      <a:accent4>
        <a:srgbClr val="A69828"/>
      </a:accent4>
      <a:accent5>
        <a:srgbClr val="4A7D8B"/>
      </a:accent5>
      <a:accent6>
        <a:srgbClr val="BFBFBF"/>
      </a:accent6>
      <a:hlink>
        <a:srgbClr val="1498C2"/>
      </a:hlink>
      <a:folHlink>
        <a:srgbClr val="BFBFBF"/>
      </a:folHlink>
    </a:clrScheme>
    <a:fontScheme name="SeSaM">
      <a:majorFont>
        <a:latin typeface="Montserra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5497</Words>
  <Application>Microsoft Office PowerPoint</Application>
  <PresentationFormat>Breitbild</PresentationFormat>
  <Paragraphs>292</Paragraphs>
  <Slides>7</Slides>
  <Notes>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7</vt:i4>
      </vt:variant>
    </vt:vector>
  </HeadingPairs>
  <TitlesOfParts>
    <vt:vector size="14" baseType="lpstr">
      <vt:lpstr>Aptos</vt:lpstr>
      <vt:lpstr>Montserrat</vt:lpstr>
      <vt:lpstr>Arial</vt:lpstr>
      <vt:lpstr>Aptos Display</vt:lpstr>
      <vt:lpstr>Raleway</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Maximilian Ruschmeier</dc:creator>
  <cp:lastModifiedBy>Maximilian Ruschmeier</cp:lastModifiedBy>
  <cp:revision>13</cp:revision>
  <dcterms:created xsi:type="dcterms:W3CDTF">2025-01-13T13:54:47Z</dcterms:created>
  <dcterms:modified xsi:type="dcterms:W3CDTF">2025-04-02T15:20:15Z</dcterms:modified>
</cp:coreProperties>
</file>